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5" r:id="rId4"/>
  </p:sldMasterIdLst>
  <p:notesMasterIdLst>
    <p:notesMasterId r:id="rId99"/>
  </p:notesMasterIdLst>
  <p:handoutMasterIdLst>
    <p:handoutMasterId r:id="rId100"/>
  </p:handoutMasterIdLst>
  <p:sldIdLst>
    <p:sldId id="305" r:id="rId5"/>
    <p:sldId id="259" r:id="rId6"/>
    <p:sldId id="5276" r:id="rId7"/>
    <p:sldId id="261" r:id="rId8"/>
    <p:sldId id="262" r:id="rId9"/>
    <p:sldId id="263" r:id="rId10"/>
    <p:sldId id="5277" r:id="rId11"/>
    <p:sldId id="5278" r:id="rId12"/>
    <p:sldId id="5279" r:id="rId13"/>
    <p:sldId id="5280" r:id="rId14"/>
    <p:sldId id="5281" r:id="rId15"/>
    <p:sldId id="5282" r:id="rId16"/>
    <p:sldId id="5283" r:id="rId17"/>
    <p:sldId id="5284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5285" r:id="rId33"/>
    <p:sldId id="288" r:id="rId34"/>
    <p:sldId id="5295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5296" r:id="rId45"/>
    <p:sldId id="300" r:id="rId46"/>
    <p:sldId id="301" r:id="rId47"/>
    <p:sldId id="302" r:id="rId48"/>
    <p:sldId id="303" r:id="rId49"/>
    <p:sldId id="5297" r:id="rId50"/>
    <p:sldId id="5298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5299" r:id="rId59"/>
    <p:sldId id="5300" r:id="rId60"/>
    <p:sldId id="5301" r:id="rId61"/>
    <p:sldId id="5302" r:id="rId62"/>
    <p:sldId id="317" r:id="rId63"/>
    <p:sldId id="5303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5304" r:id="rId72"/>
    <p:sldId id="327" r:id="rId73"/>
    <p:sldId id="328" r:id="rId74"/>
    <p:sldId id="329" r:id="rId75"/>
    <p:sldId id="5305" r:id="rId76"/>
    <p:sldId id="5306" r:id="rId77"/>
    <p:sldId id="5307" r:id="rId78"/>
    <p:sldId id="5308" r:id="rId79"/>
    <p:sldId id="5309" r:id="rId80"/>
    <p:sldId id="5310" r:id="rId81"/>
    <p:sldId id="5311" r:id="rId82"/>
    <p:sldId id="5312" r:id="rId83"/>
    <p:sldId id="5313" r:id="rId84"/>
    <p:sldId id="5314" r:id="rId85"/>
    <p:sldId id="340" r:id="rId86"/>
    <p:sldId id="5315" r:id="rId87"/>
    <p:sldId id="5316" r:id="rId88"/>
    <p:sldId id="5317" r:id="rId89"/>
    <p:sldId id="5318" r:id="rId90"/>
    <p:sldId id="5319" r:id="rId91"/>
    <p:sldId id="5320" r:id="rId92"/>
    <p:sldId id="5321" r:id="rId93"/>
    <p:sldId id="5322" r:id="rId94"/>
    <p:sldId id="5323" r:id="rId95"/>
    <p:sldId id="5328" r:id="rId96"/>
    <p:sldId id="5326" r:id="rId97"/>
    <p:sldId id="5327" r:id="rId98"/>
  </p:sldIdLst>
  <p:sldSz cx="9144000" cy="5143500" type="screen16x9"/>
  <p:notesSz cx="6858000" cy="9144000"/>
  <p:custDataLst>
    <p:tags r:id="rId101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8558F923-435A-4BB0-8815-0D599B89B975}">
          <p14:sldIdLst>
            <p14:sldId id="305"/>
            <p14:sldId id="259"/>
            <p14:sldId id="5276"/>
            <p14:sldId id="261"/>
            <p14:sldId id="262"/>
            <p14:sldId id="263"/>
            <p14:sldId id="5277"/>
            <p14:sldId id="5278"/>
            <p14:sldId id="5279"/>
            <p14:sldId id="5280"/>
            <p14:sldId id="5281"/>
            <p14:sldId id="5282"/>
            <p14:sldId id="5283"/>
            <p14:sldId id="5284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1"/>
            <p14:sldId id="282"/>
            <p14:sldId id="283"/>
            <p14:sldId id="284"/>
            <p14:sldId id="285"/>
            <p14:sldId id="286"/>
            <p14:sldId id="5285"/>
            <p14:sldId id="288"/>
            <p14:sldId id="5295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5296"/>
            <p14:sldId id="300"/>
            <p14:sldId id="301"/>
            <p14:sldId id="302"/>
            <p14:sldId id="303"/>
            <p14:sldId id="5297"/>
            <p14:sldId id="5298"/>
            <p14:sldId id="306"/>
            <p14:sldId id="307"/>
            <p14:sldId id="308"/>
            <p14:sldId id="309"/>
            <p14:sldId id="310"/>
            <p14:sldId id="311"/>
            <p14:sldId id="312"/>
            <p14:sldId id="5299"/>
            <p14:sldId id="5300"/>
            <p14:sldId id="5301"/>
            <p14:sldId id="5302"/>
            <p14:sldId id="317"/>
            <p14:sldId id="5303"/>
            <p14:sldId id="319"/>
            <p14:sldId id="320"/>
            <p14:sldId id="321"/>
            <p14:sldId id="322"/>
            <p14:sldId id="323"/>
            <p14:sldId id="324"/>
            <p14:sldId id="325"/>
            <p14:sldId id="5304"/>
            <p14:sldId id="327"/>
            <p14:sldId id="328"/>
            <p14:sldId id="329"/>
            <p14:sldId id="5305"/>
            <p14:sldId id="5306"/>
            <p14:sldId id="5307"/>
            <p14:sldId id="5308"/>
            <p14:sldId id="5309"/>
            <p14:sldId id="5310"/>
            <p14:sldId id="5311"/>
            <p14:sldId id="5312"/>
            <p14:sldId id="5313"/>
            <p14:sldId id="5314"/>
            <p14:sldId id="340"/>
            <p14:sldId id="5315"/>
            <p14:sldId id="5316"/>
            <p14:sldId id="5317"/>
            <p14:sldId id="5318"/>
            <p14:sldId id="5319"/>
            <p14:sldId id="5320"/>
            <p14:sldId id="5321"/>
            <p14:sldId id="5322"/>
            <p14:sldId id="5323"/>
            <p14:sldId id="5328"/>
            <p14:sldId id="5326"/>
            <p14:sldId id="5327"/>
          </p14:sldIdLst>
        </p14:section>
      </p14:sectionLst>
    </p:ext>
    <p:ext uri="{EFAFB233-063F-42B5-8137-9DF3F51BA10A}">
      <p15:sldGuideLst xmlns:p15="http://schemas.microsoft.com/office/powerpoint/2012/main">
        <p15:guide id="1" pos="3144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  <p:cmAuthor id="1" name="Kate Ryan" initials="KR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74D"/>
    <a:srgbClr val="004669"/>
    <a:srgbClr val="86DBF2"/>
    <a:srgbClr val="049FD9"/>
    <a:srgbClr val="1FAED4"/>
    <a:srgbClr val="72C059"/>
    <a:srgbClr val="B2D171"/>
    <a:srgbClr val="B8E1D0"/>
    <a:srgbClr val="26194B"/>
    <a:srgbClr val="989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81" autoAdjust="0"/>
    <p:restoredTop sz="96469" autoAdjust="0"/>
  </p:normalViewPr>
  <p:slideViewPr>
    <p:cSldViewPr snapToGrid="0" snapToObjects="1" showGuides="1">
      <p:cViewPr varScale="1">
        <p:scale>
          <a:sx n="171" d="100"/>
          <a:sy n="171" d="100"/>
        </p:scale>
        <p:origin x="832" y="168"/>
      </p:cViewPr>
      <p:guideLst>
        <p:guide pos="3144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257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commentAuthors" Target="commentAuthor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handoutMaster" Target="handoutMasters/handoutMaster1.xml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10/26/20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856736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72669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34876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04365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47216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66651854-3E9D-3744-B697-F7850678444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493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583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325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023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8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3166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8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1561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092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662024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6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6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03225" indent="-114300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3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C804D-BB74-8D4A-99FD-E8BFDFD08D31}"/>
              </a:ext>
            </a:extLst>
          </p:cNvPr>
          <p:cNvSpPr/>
          <p:nvPr userDrawn="1"/>
        </p:nvSpPr>
        <p:spPr>
          <a:xfrm>
            <a:off x="-8092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D7B4841-0D50-914A-B78E-2A20E9E794B6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3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422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88" userDrawn="1">
          <p15:clr>
            <a:srgbClr val="FBAE40"/>
          </p15:clr>
        </p15:guide>
        <p15:guide id="5" pos="259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63" indent="-16986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600" algn="l"/>
              </a:tabLst>
              <a:defRPr sz="2400"/>
            </a:lvl1pPr>
            <a:lvl2pPr marL="346075" indent="-17145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2pPr>
            <a:lvl3pPr marL="457200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/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/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6C03D7-2FB5-5B47-A110-F7FC1646A8E4}"/>
              </a:ext>
            </a:extLst>
          </p:cNvPr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B5F4B0A-1A63-AD4D-A12A-077854644DAF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48548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4" pos="2675">
          <p15:clr>
            <a:srgbClr val="FBAE40"/>
          </p15:clr>
        </p15:guide>
        <p15:guide id="5" orient="horz" pos="219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10540"/>
            <a:ext cx="3551237" cy="4080510"/>
          </a:xfrm>
          <a:prstGeom prst="rect">
            <a:avLst/>
          </a:prstGeom>
        </p:spPr>
        <p:txBody>
          <a:bodyPr lIns="0" rIns="0"/>
          <a:lstStyle>
            <a:lvl1pPr marL="1143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1pPr>
            <a:lvl2pPr marL="2286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2pPr>
            <a:lvl3pPr marL="342900" indent="-114300">
              <a:lnSpc>
                <a:spcPct val="100000"/>
              </a:lnSpc>
              <a:buClr>
                <a:schemeClr val="tx1"/>
              </a:buClr>
              <a:buSzPct val="60000"/>
              <a:defRPr sz="1800"/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/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7766" y="1659842"/>
            <a:ext cx="3808797" cy="293120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SzPct val="60000"/>
              <a:defRPr lang="en-US" sz="200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CiscoSans"/>
              </a:defRPr>
            </a:lvl1pPr>
            <a:lvl2pPr marL="228600" indent="-114300">
              <a:buClr>
                <a:schemeClr val="tx2"/>
              </a:buClr>
              <a:buSzPct val="60000"/>
              <a:defRPr sz="2000">
                <a:solidFill>
                  <a:schemeClr val="tx2"/>
                </a:solidFill>
              </a:defRPr>
            </a:lvl2pPr>
            <a:lvl3pPr marL="342900" indent="-114300">
              <a:buClr>
                <a:schemeClr val="tx2"/>
              </a:buClr>
              <a:buSzPct val="60000"/>
              <a:defRPr sz="1800">
                <a:solidFill>
                  <a:schemeClr val="tx2"/>
                </a:solidFill>
              </a:defRPr>
            </a:lvl3pPr>
            <a:lvl4pPr marL="457200" indent="-123825">
              <a:buClr>
                <a:schemeClr val="tx2"/>
              </a:buClr>
              <a:buSzPct val="60000"/>
              <a:defRPr sz="1600">
                <a:solidFill>
                  <a:schemeClr val="tx2"/>
                </a:solidFill>
              </a:defRPr>
            </a:lvl4pPr>
            <a:lvl5pPr marL="574675" indent="-117475">
              <a:buClr>
                <a:schemeClr val="tx2"/>
              </a:buClr>
              <a:buSzPct val="60000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A9596B-E7F3-574E-9B08-45C3FD324A62}"/>
              </a:ext>
            </a:extLst>
          </p:cNvPr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1EFBFC5-ACD7-6B4C-84C5-0118C6A2DBA2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8" y="4741653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4481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74CE14-8A11-2B41-A03B-2BF00F62FC9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76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3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5" y="4062350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477679" y="4741653"/>
            <a:ext cx="286316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BA1A0C-282C-1B4E-B241-0058C9E74DEB}"/>
              </a:ext>
            </a:extLst>
          </p:cNvPr>
          <p:cNvSpPr/>
          <p:nvPr userDrawn="1"/>
        </p:nvSpPr>
        <p:spPr>
          <a:xfrm>
            <a:off x="0" y="0"/>
            <a:ext cx="459342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657B103-71ED-8C41-849C-B0084190FDEA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3"/>
            <a:ext cx="286316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954637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orient="horz" pos="1044" userDrawn="1">
          <p15:clr>
            <a:srgbClr val="FBAE40"/>
          </p15:clr>
        </p15:guide>
        <p15:guide id="9" pos="264" userDrawn="1">
          <p15:clr>
            <a:srgbClr val="FBAE40"/>
          </p15:clr>
        </p15:guide>
        <p15:guide id="10" orient="horz" pos="2193" userDrawn="1">
          <p15:clr>
            <a:srgbClr val="FBAE40"/>
          </p15:clr>
        </p15:guide>
        <p15:guide id="11" pos="2675" userDrawn="1">
          <p15:clr>
            <a:srgbClr val="FBAE40"/>
          </p15:clr>
        </p15:guide>
        <p15:guide id="12" pos="320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5763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3"/>
            <a:ext cx="32635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A587DC-C309-5F4E-88AF-B5DB24452B89}"/>
              </a:ext>
            </a:extLst>
          </p:cNvPr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0576A426-7EF0-CE4B-BFA8-5DCE2B23330F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3"/>
            <a:ext cx="32635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30939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7E478A-D8D2-F14B-B9AE-66C74828B78E}"/>
              </a:ext>
            </a:extLst>
          </p:cNvPr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BA3ABBD-28AC-F647-B92D-F5B7F9F45FB4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8" y="4741653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83171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3"/>
            <a:ext cx="32994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0C1EB-AF4E-4F40-83A5-BF527E409768}"/>
              </a:ext>
            </a:extLst>
          </p:cNvPr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2CF1839-941F-AD47-A8CA-777FCB1AFCB9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3"/>
            <a:ext cx="32994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7563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3179921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76B8ED-126F-1041-94A6-0061F3363BBB}"/>
              </a:ext>
            </a:extLst>
          </p:cNvPr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3E3D5C7-7932-C349-BE7D-DA37F4D1C1B9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8" y="4741653"/>
            <a:ext cx="3179921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101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  <p15:guide id="8" orient="horz" pos="219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2ED76E-8086-184A-8AB6-304FAE5F7B49}"/>
              </a:ext>
            </a:extLst>
          </p:cNvPr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D3B076B-1609-704D-8411-135F63FADB86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8" y="4741653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78416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6"/>
          <p:cNvSpPr>
            <a:spLocks noChangeAspect="1" noEditPoints="1"/>
          </p:cNvSpPr>
          <p:nvPr/>
        </p:nvSpPr>
        <p:spPr bwMode="auto">
          <a:xfrm>
            <a:off x="3762994" y="2129076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DF9A5-625B-8E46-9E72-83F2F21E8AC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4592BED-B631-074E-AA32-97F32633717E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762994" y="2129076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0571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9915" y="3209550"/>
            <a:ext cx="4684867" cy="288131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525" y="2462027"/>
            <a:ext cx="4712557" cy="766763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81" y="1438276"/>
            <a:ext cx="2676525" cy="2166938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117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 dirty="0">
                <a:solidFill>
                  <a:srgbClr val="FFFFFF"/>
                </a:solidFill>
              </a:rPr>
              <a:t>© </a:t>
            </a:r>
            <a:r>
              <a:rPr spc="25" dirty="0">
                <a:solidFill>
                  <a:srgbClr val="FFFFFF"/>
                </a:solidFill>
              </a:rPr>
              <a:t>2020 </a:t>
            </a:r>
            <a:r>
              <a:rPr spc="5" dirty="0">
                <a:solidFill>
                  <a:srgbClr val="FFFFFF"/>
                </a:solidFill>
              </a:rPr>
              <a:t>Cisco </a:t>
            </a:r>
            <a:r>
              <a:rPr spc="10" dirty="0">
                <a:solidFill>
                  <a:srgbClr val="FFFFFF"/>
                </a:solidFill>
              </a:rPr>
              <a:t>and/or </a:t>
            </a:r>
            <a:r>
              <a:rPr dirty="0">
                <a:solidFill>
                  <a:srgbClr val="FFFFFF"/>
                </a:solidFill>
              </a:rPr>
              <a:t>its affiliates. </a:t>
            </a:r>
            <a:r>
              <a:rPr spc="-5" dirty="0">
                <a:solidFill>
                  <a:srgbClr val="FFFFFF"/>
                </a:solidFill>
              </a:rPr>
              <a:t>All </a:t>
            </a:r>
            <a:r>
              <a:rPr spc="5" dirty="0">
                <a:solidFill>
                  <a:srgbClr val="FFFFFF"/>
                </a:solidFill>
              </a:rPr>
              <a:t>rights reserved. Cisco</a:t>
            </a:r>
            <a:r>
              <a:rPr spc="2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Public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/>
              <a:t>BRKDEV-1368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12890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25" dirty="0">
                <a:solidFill>
                  <a:srgbClr val="FFFFFF"/>
                </a:solidFill>
              </a:rPr>
              <a:t>‹#›</a:t>
            </a:fld>
            <a:endParaRPr spc="2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615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34923" y="4712970"/>
            <a:ext cx="1108709" cy="370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34923" y="4712970"/>
            <a:ext cx="1108709" cy="370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 dirty="0">
                <a:solidFill>
                  <a:srgbClr val="FFFFFF"/>
                </a:solidFill>
              </a:rPr>
              <a:t>© </a:t>
            </a:r>
            <a:r>
              <a:rPr spc="25" dirty="0">
                <a:solidFill>
                  <a:srgbClr val="FFFFFF"/>
                </a:solidFill>
              </a:rPr>
              <a:t>2020 </a:t>
            </a:r>
            <a:r>
              <a:rPr spc="5" dirty="0">
                <a:solidFill>
                  <a:srgbClr val="FFFFFF"/>
                </a:solidFill>
              </a:rPr>
              <a:t>Cisco </a:t>
            </a:r>
            <a:r>
              <a:rPr spc="10" dirty="0">
                <a:solidFill>
                  <a:srgbClr val="FFFFFF"/>
                </a:solidFill>
              </a:rPr>
              <a:t>and/or </a:t>
            </a:r>
            <a:r>
              <a:rPr dirty="0">
                <a:solidFill>
                  <a:srgbClr val="FFFFFF"/>
                </a:solidFill>
              </a:rPr>
              <a:t>its affiliates. </a:t>
            </a:r>
            <a:r>
              <a:rPr spc="-5" dirty="0">
                <a:solidFill>
                  <a:srgbClr val="FFFFFF"/>
                </a:solidFill>
              </a:rPr>
              <a:t>All </a:t>
            </a:r>
            <a:r>
              <a:rPr spc="5" dirty="0">
                <a:solidFill>
                  <a:srgbClr val="FFFFFF"/>
                </a:solidFill>
              </a:rPr>
              <a:t>rights reserved. Cisco</a:t>
            </a:r>
            <a:r>
              <a:rPr spc="2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Public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/>
              <a:t>BRKDEV-1368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12890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25" dirty="0">
                <a:solidFill>
                  <a:srgbClr val="FFFFFF"/>
                </a:solidFill>
              </a:rPr>
              <a:t>‹#›</a:t>
            </a:fld>
            <a:endParaRPr spc="2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848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FC08FC-0DC3-554A-9D27-FDBE6720D32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774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00507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23939" y="920245"/>
            <a:ext cx="3495040" cy="2645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922354" y="934654"/>
            <a:ext cx="3761104" cy="3338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 dirty="0">
                <a:solidFill>
                  <a:srgbClr val="FFFFFF"/>
                </a:solidFill>
              </a:rPr>
              <a:t>© </a:t>
            </a:r>
            <a:r>
              <a:rPr spc="25" dirty="0">
                <a:solidFill>
                  <a:srgbClr val="FFFFFF"/>
                </a:solidFill>
              </a:rPr>
              <a:t>2020 </a:t>
            </a:r>
            <a:r>
              <a:rPr spc="5" dirty="0">
                <a:solidFill>
                  <a:srgbClr val="FFFFFF"/>
                </a:solidFill>
              </a:rPr>
              <a:t>Cisco </a:t>
            </a:r>
            <a:r>
              <a:rPr spc="10" dirty="0">
                <a:solidFill>
                  <a:srgbClr val="FFFFFF"/>
                </a:solidFill>
              </a:rPr>
              <a:t>and/or </a:t>
            </a:r>
            <a:r>
              <a:rPr dirty="0">
                <a:solidFill>
                  <a:srgbClr val="FFFFFF"/>
                </a:solidFill>
              </a:rPr>
              <a:t>its affiliates. </a:t>
            </a:r>
            <a:r>
              <a:rPr spc="-5" dirty="0">
                <a:solidFill>
                  <a:srgbClr val="FFFFFF"/>
                </a:solidFill>
              </a:rPr>
              <a:t>All </a:t>
            </a:r>
            <a:r>
              <a:rPr spc="5" dirty="0">
                <a:solidFill>
                  <a:srgbClr val="FFFFFF"/>
                </a:solidFill>
              </a:rPr>
              <a:t>rights reserved. Cisco</a:t>
            </a:r>
            <a:r>
              <a:rPr spc="2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Public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/>
              <a:t>BRKDEV-1368</a:t>
            </a:r>
            <a:endParaRPr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12890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25" dirty="0">
                <a:solidFill>
                  <a:srgbClr val="FFFFFF"/>
                </a:solidFill>
              </a:rPr>
              <a:t>‹#›</a:t>
            </a:fld>
            <a:endParaRPr spc="2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4318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23924" y="139687"/>
            <a:ext cx="8096150" cy="452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 dirty="0">
                <a:solidFill>
                  <a:srgbClr val="FFFFFF"/>
                </a:solidFill>
              </a:rPr>
              <a:t>© </a:t>
            </a:r>
            <a:r>
              <a:rPr spc="25" dirty="0">
                <a:solidFill>
                  <a:srgbClr val="FFFFFF"/>
                </a:solidFill>
              </a:rPr>
              <a:t>2020 </a:t>
            </a:r>
            <a:r>
              <a:rPr spc="5" dirty="0">
                <a:solidFill>
                  <a:srgbClr val="FFFFFF"/>
                </a:solidFill>
              </a:rPr>
              <a:t>Cisco </a:t>
            </a:r>
            <a:r>
              <a:rPr spc="10" dirty="0">
                <a:solidFill>
                  <a:srgbClr val="FFFFFF"/>
                </a:solidFill>
              </a:rPr>
              <a:t>and/or </a:t>
            </a:r>
            <a:r>
              <a:rPr dirty="0">
                <a:solidFill>
                  <a:srgbClr val="FFFFFF"/>
                </a:solidFill>
              </a:rPr>
              <a:t>its affiliates. </a:t>
            </a:r>
            <a:r>
              <a:rPr spc="-5" dirty="0">
                <a:solidFill>
                  <a:srgbClr val="FFFFFF"/>
                </a:solidFill>
              </a:rPr>
              <a:t>All </a:t>
            </a:r>
            <a:r>
              <a:rPr spc="5" dirty="0">
                <a:solidFill>
                  <a:srgbClr val="FFFFFF"/>
                </a:solidFill>
              </a:rPr>
              <a:t>rights reserved. Cisco</a:t>
            </a:r>
            <a:r>
              <a:rPr spc="2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Public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/>
              <a:t>BRKDEV-1368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82828"/>
                </a:solidFill>
                <a:latin typeface="Arial"/>
                <a:cs typeface="Arial"/>
              </a:defRPr>
            </a:lvl1pPr>
          </a:lstStyle>
          <a:p>
            <a:pPr marL="128905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pc="25" dirty="0">
                <a:solidFill>
                  <a:srgbClr val="FFFFFF"/>
                </a:solidFill>
              </a:rPr>
              <a:t>‹#›</a:t>
            </a:fld>
            <a:endParaRPr spc="2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766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C13380-BF0B-3048-AE9D-9C032750AB7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1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9CA946-420C-0C42-B0CE-8F004647FB8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95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11435"/>
            <a:ext cx="8139112" cy="525016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8407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301163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121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2168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2E2AF7-E5ED-E641-AE6D-596FBE296E8E}"/>
              </a:ext>
            </a:extLst>
          </p:cNvPr>
          <p:cNvSpPr/>
          <p:nvPr userDrawn="1"/>
        </p:nvSpPr>
        <p:spPr>
          <a:xfrm>
            <a:off x="0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DA840-F527-EB43-9E9F-833087EAF0B6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9428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A589F0-3B49-4242-8BBA-7EC052A95B09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3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7392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  <p:sldLayoutId id="2147484067" r:id="rId12"/>
    <p:sldLayoutId id="2147484068" r:id="rId13"/>
    <p:sldLayoutId id="2147484069" r:id="rId14"/>
    <p:sldLayoutId id="2147484070" r:id="rId15"/>
    <p:sldLayoutId id="2147484071" r:id="rId16"/>
    <p:sldLayoutId id="2147484072" r:id="rId17"/>
    <p:sldLayoutId id="2147484073" r:id="rId18"/>
    <p:sldLayoutId id="2147484074" r:id="rId19"/>
    <p:sldLayoutId id="2147484075" r:id="rId20"/>
    <p:sldLayoutId id="2147484076" r:id="rId21"/>
    <p:sldLayoutId id="2147484077" r:id="rId22"/>
    <p:sldLayoutId id="2147484078" r:id="rId23"/>
    <p:sldLayoutId id="2147484079" r:id="rId24"/>
    <p:sldLayoutId id="2147484080" r:id="rId25"/>
    <p:sldLayoutId id="2147484081" r:id="rId26"/>
    <p:sldLayoutId id="2147484085" r:id="rId27"/>
    <p:sldLayoutId id="2147484088" r:id="rId28"/>
    <p:sldLayoutId id="2147484089" r:id="rId29"/>
    <p:sldLayoutId id="2147484090" r:id="rId30"/>
    <p:sldLayoutId id="2147484091" r:id="rId31"/>
  </p:sldLayoutIdLst>
  <p:hf sldNum="0" hdr="0" ft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orient="horz" pos="2892" userDrawn="1">
          <p15:clr>
            <a:srgbClr val="F26B43"/>
          </p15:clr>
        </p15:guide>
        <p15:guide id="9" pos="336" userDrawn="1">
          <p15:clr>
            <a:srgbClr val="F26B43"/>
          </p15:clr>
        </p15:guide>
        <p15:guide id="10" pos="5448" userDrawn="1">
          <p15:clr>
            <a:srgbClr val="F26B43"/>
          </p15:clr>
        </p15:guide>
        <p15:guide id="11" orient="horz" pos="757" userDrawn="1">
          <p15:clr>
            <a:srgbClr val="F26B43"/>
          </p15:clr>
        </p15:guide>
        <p15:guide id="12" orient="horz" pos="335" userDrawn="1">
          <p15:clr>
            <a:srgbClr val="F26B43"/>
          </p15:clr>
        </p15:guide>
        <p15:guide id="13" pos="2876" userDrawn="1">
          <p15:clr>
            <a:srgbClr val="F26B43"/>
          </p15:clr>
        </p15:guide>
        <p15:guide id="14" orient="horz" pos="10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YangModels/yang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://www.openconfig.com/" TargetMode="Externa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onfig/public" TargetMode="External"/><Relationship Id="rId2" Type="http://schemas.openxmlformats.org/officeDocument/2006/relationships/hyperlink" Target="https://github.com/YangModels/yang" TargetMode="Externa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iscoDevNet/BRKDEV-1368" TargetMode="Externa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cisco.com/ns/cisco-xe-ietf-ip-deviation" TargetMode="Externa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241" TargetMode="External"/><Relationship Id="rId2" Type="http://schemas.openxmlformats.org/officeDocument/2006/relationships/hyperlink" Target="https://tools.ietf.org/html/rfc4741" TargetMode="Externa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mailto:admin@192.168.0.1" TargetMode="Externa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mailto:admin@192.168.0.1" TargetMode="External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0m/kgbdm4wx42v1tfr9k9xbvb580000gn/T/com.microsoft.Word/WebArchiveCopyPasteTempFiles/2Q==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ncclient.readthedocs.io/en/latest/" TargetMode="External"/><Relationship Id="rId2" Type="http://schemas.openxmlformats.org/officeDocument/2006/relationships/hyperlink" Target="https://ncclient.readthedocs.io/" TargetMode="External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cisco.com/ns/yang/Cisco-IOS-XE-native?module=Cisco-IOS-XE-native&amp;revision=2017-02-07" TargetMode="External"/><Relationship Id="rId2" Type="http://schemas.openxmlformats.org/officeDocument/2006/relationships/hyperlink" Target="http://cisco.com/ns/ietf-ip/devs?module=ietf-ip-devs&amp;revision=2016-08-10" TargetMode="Externa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cisco.com/ns/ietf-ip/devs" TargetMode="External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3535" TargetMode="External"/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cisco.com/yang/cisco-ia" TargetMode="External"/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cisco.com/yang/cisco-ia%27" TargetMode="External"/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8040" TargetMode="External"/><Relationship Id="rId1" Type="http://schemas.openxmlformats.org/officeDocument/2006/relationships/slideLayout" Target="../slideLayouts/slideLayout3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postman.com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64.103.37.51:9443/restconf/data/ietf-yang-library:modules-state" TargetMode="External"/><Relationship Id="rId2" Type="http://schemas.openxmlformats.org/officeDocument/2006/relationships/hyperlink" Target="http://ios-xe-mgmt.cisco.com/" TargetMode="Externa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cisco.com/ns/cisco-xe-ietf-ip-deviation" TargetMode="External"/><Relationship Id="rId1" Type="http://schemas.openxmlformats.org/officeDocument/2006/relationships/slideLayout" Target="../slideLayouts/slideLayout3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-requests.org/" TargetMode="External"/><Relationship Id="rId2" Type="http://schemas.openxmlformats.org/officeDocument/2006/relationships/hyperlink" Target="https://docs.python.org/3/library/urllib.request.html" TargetMode="Externa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6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asis-open.org/ns/xri/xrd-1.0%27" TargetMode="External"/><Relationship Id="rId1" Type="http://schemas.openxmlformats.org/officeDocument/2006/relationships/slideLayout" Target="../slideLayouts/slideLayout2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asis-open.org/ns/xri/xrd-1.0%27" TargetMode="External"/><Relationship Id="rId1" Type="http://schemas.openxmlformats.org/officeDocument/2006/relationships/slideLayout" Target="../slideLayouts/slideLayout2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richardsonMaturityModel.html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inglabs.cisco.com/modules/netconf-yang-nexus" TargetMode="External"/><Relationship Id="rId3" Type="http://schemas.openxmlformats.org/officeDocument/2006/relationships/hyperlink" Target="https://tools.ietf.org/html/rfc6241" TargetMode="External"/><Relationship Id="rId7" Type="http://schemas.openxmlformats.org/officeDocument/2006/relationships/hyperlink" Target="https://learninglabs.cisco.com/modules/intro-device-level-interfaces" TargetMode="External"/><Relationship Id="rId12" Type="http://schemas.openxmlformats.org/officeDocument/2006/relationships/hyperlink" Target="https://developer.cisco.com/video/net-prog-basics/02-network_device_apis" TargetMode="External"/><Relationship Id="rId2" Type="http://schemas.openxmlformats.org/officeDocument/2006/relationships/hyperlink" Target="https://tools.ietf.org/html/rfc3535" TargetMode="Externa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developer.cisco.com/site/ydk" TargetMode="External"/><Relationship Id="rId11" Type="http://schemas.openxmlformats.org/officeDocument/2006/relationships/hyperlink" Target="https://blogs.cisco.com/sp/simplifying-network-programmability-with-model-driven-apis" TargetMode="External"/><Relationship Id="rId5" Type="http://schemas.openxmlformats.org/officeDocument/2006/relationships/hyperlink" Target="https://tools.ietf.org/html/rfc8040" TargetMode="External"/><Relationship Id="rId10" Type="http://schemas.openxmlformats.org/officeDocument/2006/relationships/hyperlink" Target="https://blogs.cisco.com/developer/using-cli-as-training-wheels-with-netconfyang" TargetMode="External"/><Relationship Id="rId4" Type="http://schemas.openxmlformats.org/officeDocument/2006/relationships/hyperlink" Target="https://tools.ietf.org/html/rfc7950" TargetMode="External"/><Relationship Id="rId9" Type="http://schemas.openxmlformats.org/officeDocument/2006/relationships/hyperlink" Target="https://learninglabs.cisco.com/modules/home-lab-desktop/02-netconf-04-home-lab-netconf/step/1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4BC0203C-B6AF-1D49-A6CD-CA3CA689F7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Srivatsa M B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3600" spc="40" dirty="0">
                <a:solidFill>
                  <a:schemeClr val="tx1"/>
                </a:solidFill>
              </a:rPr>
              <a:t>Introduction </a:t>
            </a:r>
            <a:r>
              <a:rPr lang="en-IN" sz="3600" spc="85" dirty="0">
                <a:solidFill>
                  <a:schemeClr val="tx1"/>
                </a:solidFill>
              </a:rPr>
              <a:t>to </a:t>
            </a:r>
            <a:r>
              <a:rPr lang="en-IN" sz="3600" spc="55" dirty="0">
                <a:solidFill>
                  <a:schemeClr val="tx1"/>
                </a:solidFill>
              </a:rPr>
              <a:t>Model </a:t>
            </a:r>
            <a:r>
              <a:rPr lang="en-IN" sz="3600" dirty="0">
                <a:solidFill>
                  <a:schemeClr val="tx1"/>
                </a:solidFill>
              </a:rPr>
              <a:t>Driven  </a:t>
            </a:r>
            <a:r>
              <a:rPr lang="en-IN" sz="3600" spc="25" dirty="0">
                <a:solidFill>
                  <a:schemeClr val="tx1"/>
                </a:solidFill>
              </a:rPr>
              <a:t>Programmability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459167" y="440758"/>
            <a:ext cx="2305472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8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200" b="1" dirty="0">
              <a:latin typeface="CiscoSansT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51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44653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/>
              <a:t>Three </a:t>
            </a:r>
            <a:r>
              <a:rPr spc="20" dirty="0"/>
              <a:t>Meanings </a:t>
            </a:r>
            <a:r>
              <a:rPr spc="80" dirty="0"/>
              <a:t>of</a:t>
            </a:r>
            <a:r>
              <a:rPr spc="95" dirty="0"/>
              <a:t> </a:t>
            </a:r>
            <a:r>
              <a:rPr spc="60" dirty="0"/>
              <a:t>“YANG”</a:t>
            </a:r>
          </a:p>
        </p:txBody>
      </p:sp>
      <p:sp>
        <p:nvSpPr>
          <p:cNvPr id="4" name="object 4"/>
          <p:cNvSpPr/>
          <p:nvPr/>
        </p:nvSpPr>
        <p:spPr>
          <a:xfrm>
            <a:off x="2299716" y="1046225"/>
            <a:ext cx="4544567" cy="3595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08060" y="4959784"/>
            <a:ext cx="168275" cy="129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z="600" spc="25" dirty="0">
                <a:solidFill>
                  <a:srgbClr val="282828"/>
                </a:solidFill>
                <a:latin typeface="Arial"/>
                <a:cs typeface="Arial"/>
              </a:rPr>
              <a:t>10</a:t>
            </a:fld>
            <a:endParaRPr sz="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897565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6319" y="800057"/>
            <a:ext cx="3846829" cy="36804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98450" marR="288925" indent="-285750">
              <a:lnSpc>
                <a:spcPts val="2050"/>
              </a:lnSpc>
              <a:spcBef>
                <a:spcPts val="260"/>
              </a:spcBef>
              <a:buClr>
                <a:srgbClr val="282828"/>
              </a:buClr>
              <a:buSzPct val="5833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30" dirty="0">
                <a:solidFill>
                  <a:srgbClr val="282828"/>
                </a:solidFill>
                <a:latin typeface="Arial"/>
                <a:cs typeface="Arial"/>
              </a:rPr>
              <a:t>Module </a:t>
            </a:r>
            <a:r>
              <a:rPr sz="1400" spc="20" dirty="0">
                <a:solidFill>
                  <a:srgbClr val="282828"/>
                </a:solidFill>
                <a:latin typeface="Arial"/>
                <a:cs typeface="Arial"/>
              </a:rPr>
              <a:t>that </a:t>
            </a:r>
            <a:r>
              <a:rPr sz="1400" spc="-5" dirty="0">
                <a:solidFill>
                  <a:srgbClr val="282828"/>
                </a:solidFill>
                <a:latin typeface="Arial"/>
                <a:cs typeface="Arial"/>
              </a:rPr>
              <a:t>is </a:t>
            </a:r>
            <a:r>
              <a:rPr sz="1400" spc="-35" dirty="0">
                <a:solidFill>
                  <a:srgbClr val="282828"/>
                </a:solidFill>
                <a:latin typeface="Arial"/>
                <a:cs typeface="Arial"/>
              </a:rPr>
              <a:t>a </a:t>
            </a:r>
            <a:r>
              <a:rPr sz="1400" spc="50" dirty="0">
                <a:solidFill>
                  <a:srgbClr val="282828"/>
                </a:solidFill>
                <a:latin typeface="Arial"/>
                <a:cs typeface="Arial"/>
              </a:rPr>
              <a:t>self-contained  </a:t>
            </a:r>
            <a:r>
              <a:rPr sz="1400" spc="65" dirty="0">
                <a:solidFill>
                  <a:srgbClr val="282828"/>
                </a:solidFill>
                <a:latin typeface="Arial"/>
                <a:cs typeface="Arial"/>
              </a:rPr>
              <a:t>top-level </a:t>
            </a:r>
            <a:r>
              <a:rPr sz="1400" spc="15" dirty="0">
                <a:solidFill>
                  <a:srgbClr val="282828"/>
                </a:solidFill>
                <a:latin typeface="Arial"/>
                <a:cs typeface="Arial"/>
              </a:rPr>
              <a:t>hierarchy </a:t>
            </a:r>
            <a:r>
              <a:rPr sz="1400" spc="50" dirty="0">
                <a:solidFill>
                  <a:srgbClr val="282828"/>
                </a:solidFill>
                <a:latin typeface="Arial"/>
                <a:cs typeface="Arial"/>
              </a:rPr>
              <a:t>of</a:t>
            </a:r>
            <a:r>
              <a:rPr sz="1400" spc="3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400" spc="30" dirty="0">
                <a:solidFill>
                  <a:srgbClr val="282828"/>
                </a:solidFill>
                <a:latin typeface="Arial"/>
                <a:cs typeface="Arial"/>
              </a:rPr>
              <a:t>nodes</a:t>
            </a:r>
            <a:endParaRPr lang="en-US" sz="1400" spc="30" dirty="0">
              <a:solidFill>
                <a:srgbClr val="282828"/>
              </a:solidFill>
              <a:latin typeface="Arial"/>
              <a:cs typeface="Arial"/>
            </a:endParaRPr>
          </a:p>
          <a:p>
            <a:pPr marL="12700" marR="288925">
              <a:lnSpc>
                <a:spcPts val="2050"/>
              </a:lnSpc>
              <a:spcBef>
                <a:spcPts val="260"/>
              </a:spcBef>
              <a:buClr>
                <a:srgbClr val="282828"/>
              </a:buClr>
              <a:buSzPct val="58333"/>
              <a:tabLst>
                <a:tab pos="297815" algn="l"/>
                <a:tab pos="298450" algn="l"/>
              </a:tabLst>
            </a:pPr>
            <a:endParaRPr sz="1400" dirty="0">
              <a:latin typeface="Arial"/>
              <a:cs typeface="Arial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400" dirty="0"/>
              <a:t>Uses containers to group related nodes (On most of the cases it contains Configuration details or operation details)</a:t>
            </a:r>
          </a:p>
          <a:p>
            <a:pPr lvl="0"/>
            <a:endParaRPr lang="en-IN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400" dirty="0"/>
              <a:t>Lists to identify nodes that are stored in sequence </a:t>
            </a:r>
          </a:p>
          <a:p>
            <a:pPr lvl="0"/>
            <a:endParaRPr lang="en-IN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400" dirty="0"/>
              <a:t>Each individual attribute of a node is represented by a leaf (Leaf is a unique piece of information)</a:t>
            </a:r>
          </a:p>
          <a:p>
            <a:pPr lvl="0"/>
            <a:endParaRPr lang="en-IN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400" dirty="0"/>
              <a:t>Every leaf must have an associated type ( In below example Boolean)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508060" y="4959784"/>
            <a:ext cx="168275" cy="129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z="600" spc="25" dirty="0">
                <a:solidFill>
                  <a:srgbClr val="282828"/>
                </a:solidFill>
                <a:latin typeface="Arial"/>
                <a:cs typeface="Arial"/>
              </a:rPr>
              <a:t>11</a:t>
            </a:fld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55641" y="1206246"/>
            <a:ext cx="3886200" cy="3083560"/>
          </a:xfrm>
          <a:prstGeom prst="rect">
            <a:avLst/>
          </a:prstGeom>
          <a:solidFill>
            <a:srgbClr val="282828"/>
          </a:solidFill>
        </p:spPr>
        <p:txBody>
          <a:bodyPr vert="horz" wrap="square" lIns="0" tIns="33020" rIns="0" bIns="0" rtlCol="0">
            <a:spAutoFit/>
          </a:bodyPr>
          <a:lstStyle/>
          <a:p>
            <a:pPr marL="186690" marR="1481455" indent="-184785">
              <a:lnSpc>
                <a:spcPts val="1370"/>
              </a:lnSpc>
              <a:spcBef>
                <a:spcPts val="26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module ietf-interfaces {  import ietf-yang-types</a:t>
            </a:r>
            <a:r>
              <a:rPr sz="12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370205">
              <a:lnSpc>
                <a:spcPts val="129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prefix </a:t>
            </a:r>
            <a:r>
              <a:rPr sz="1200" spc="5" dirty="0">
                <a:solidFill>
                  <a:srgbClr val="FFFFFF"/>
                </a:solidFill>
                <a:latin typeface="Courier New"/>
                <a:cs typeface="Courier New"/>
              </a:rPr>
              <a:t>yang;</a:t>
            </a:r>
            <a:endParaRPr sz="1200">
              <a:latin typeface="Courier New"/>
              <a:cs typeface="Courier New"/>
            </a:endParaRPr>
          </a:p>
          <a:p>
            <a:pPr marL="186690">
              <a:lnSpc>
                <a:spcPts val="1370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370205" marR="1666239" indent="-184150">
              <a:lnSpc>
                <a:spcPts val="1370"/>
              </a:lnSpc>
              <a:spcBef>
                <a:spcPts val="7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container interfaces {  list interface</a:t>
            </a:r>
            <a:r>
              <a:rPr sz="12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554355">
              <a:lnSpc>
                <a:spcPts val="129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key</a:t>
            </a:r>
            <a:r>
              <a:rPr sz="12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"name";</a:t>
            </a:r>
            <a:endParaRPr sz="1200">
              <a:latin typeface="Courier New"/>
              <a:cs typeface="Courier New"/>
            </a:endParaRPr>
          </a:p>
          <a:p>
            <a:pPr marL="739140" marR="2034539" indent="-184785">
              <a:lnSpc>
                <a:spcPts val="1370"/>
              </a:lnSpc>
              <a:spcBef>
                <a:spcPts val="7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leaf name {  type</a:t>
            </a:r>
            <a:r>
              <a:rPr sz="12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string;</a:t>
            </a:r>
            <a:endParaRPr sz="1200">
              <a:latin typeface="Courier New"/>
              <a:cs typeface="Courier New"/>
            </a:endParaRPr>
          </a:p>
          <a:p>
            <a:pPr marL="554355">
              <a:lnSpc>
                <a:spcPts val="129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739140" marR="1757680" indent="-184785">
              <a:lnSpc>
                <a:spcPts val="1370"/>
              </a:lnSpc>
              <a:spcBef>
                <a:spcPts val="65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leaf enabled {  type boolean;  default</a:t>
            </a:r>
            <a:r>
              <a:rPr sz="12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"true";</a:t>
            </a:r>
            <a:endParaRPr sz="1200">
              <a:latin typeface="Courier New"/>
              <a:cs typeface="Courier New"/>
            </a:endParaRPr>
          </a:p>
          <a:p>
            <a:pPr marL="370205">
              <a:lnSpc>
                <a:spcPts val="129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  <a:p>
            <a:pPr marL="1905">
              <a:lnSpc>
                <a:spcPts val="140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2720" y="139687"/>
            <a:ext cx="43173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YANG </a:t>
            </a:r>
            <a:r>
              <a:rPr spc="45" dirty="0"/>
              <a:t>Modeling</a:t>
            </a:r>
            <a:r>
              <a:rPr spc="125" dirty="0"/>
              <a:t> </a:t>
            </a:r>
            <a:r>
              <a:rPr spc="15" dirty="0"/>
              <a:t>Language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24118" y="4497906"/>
            <a:ext cx="2738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solidFill>
                  <a:srgbClr val="282828"/>
                </a:solidFill>
                <a:latin typeface="Arial"/>
                <a:cs typeface="Arial"/>
              </a:rPr>
              <a:t>Example edited for simplicity and</a:t>
            </a:r>
            <a:r>
              <a:rPr sz="1200" i="1" spc="-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i="1" spc="-5" dirty="0">
                <a:solidFill>
                  <a:srgbClr val="282828"/>
                </a:solidFill>
                <a:latin typeface="Arial"/>
                <a:cs typeface="Arial"/>
              </a:rPr>
              <a:t>brevity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049176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089" y="2175916"/>
            <a:ext cx="3749675" cy="119697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820"/>
              </a:lnSpc>
              <a:spcBef>
                <a:spcPts val="245"/>
              </a:spcBef>
            </a:pP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A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data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model </a:t>
            </a: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is 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simply </a:t>
            </a:r>
            <a:r>
              <a:rPr sz="1600" spc="-30" dirty="0">
                <a:solidFill>
                  <a:srgbClr val="282828"/>
                </a:solidFill>
                <a:latin typeface="Arial"/>
                <a:cs typeface="Arial"/>
              </a:rPr>
              <a:t>a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well  understood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and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agreed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upon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method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to 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describe "something".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As </a:t>
            </a:r>
            <a:r>
              <a:rPr sz="1600" spc="-10" dirty="0">
                <a:solidFill>
                  <a:srgbClr val="282828"/>
                </a:solidFill>
                <a:latin typeface="Arial"/>
                <a:cs typeface="Arial"/>
              </a:rPr>
              <a:t>an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example, 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consider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this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simple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"data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model"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for </a:t>
            </a:r>
            <a:r>
              <a:rPr sz="1600" spc="-30" dirty="0">
                <a:solidFill>
                  <a:srgbClr val="282828"/>
                </a:solidFill>
                <a:latin typeface="Arial"/>
                <a:cs typeface="Arial"/>
              </a:rPr>
              <a:t>a 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person.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08060" y="4959784"/>
            <a:ext cx="168275" cy="129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z="600" spc="25" dirty="0">
                <a:solidFill>
                  <a:srgbClr val="282828"/>
                </a:solidFill>
                <a:latin typeface="Arial"/>
                <a:cs typeface="Arial"/>
              </a:rPr>
              <a:t>12</a:t>
            </a:fld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369125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What </a:t>
            </a:r>
            <a:r>
              <a:rPr spc="-5" dirty="0"/>
              <a:t>is </a:t>
            </a:r>
            <a:r>
              <a:rPr spc="-50" dirty="0"/>
              <a:t>a </a:t>
            </a:r>
            <a:r>
              <a:rPr spc="-20" dirty="0"/>
              <a:t>Data</a:t>
            </a:r>
            <a:r>
              <a:rPr spc="210" dirty="0"/>
              <a:t> </a:t>
            </a:r>
            <a:r>
              <a:rPr spc="45" dirty="0"/>
              <a:t>Model?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22354" y="1193964"/>
            <a:ext cx="3342640" cy="242824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8905" indent="-116839">
              <a:lnSpc>
                <a:spcPct val="100000"/>
              </a:lnSpc>
              <a:spcBef>
                <a:spcPts val="740"/>
              </a:spcBef>
              <a:buSzPct val="57142"/>
              <a:buFont typeface="Arial"/>
              <a:buChar char="•"/>
              <a:tabLst>
                <a:tab pos="129539" algn="l"/>
              </a:tabLst>
            </a:pPr>
            <a:r>
              <a:rPr sz="2100" i="1" spc="-45" dirty="0">
                <a:solidFill>
                  <a:srgbClr val="282828"/>
                </a:solidFill>
                <a:latin typeface="Arial"/>
                <a:cs typeface="Arial"/>
              </a:rPr>
              <a:t>Person</a:t>
            </a:r>
            <a:endParaRPr sz="2100" dirty="0">
              <a:latin typeface="Arial"/>
              <a:cs typeface="Arial"/>
            </a:endParaRPr>
          </a:p>
          <a:p>
            <a:pPr marL="243840" lvl="1" indent="-111760">
              <a:lnSpc>
                <a:spcPct val="100000"/>
              </a:lnSpc>
              <a:spcBef>
                <a:spcPts val="490"/>
              </a:spcBef>
              <a:buSzPct val="59375"/>
              <a:buChar char="•"/>
              <a:tabLst>
                <a:tab pos="244475" algn="l"/>
              </a:tabLst>
            </a:pP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Gender </a:t>
            </a:r>
            <a:r>
              <a:rPr sz="1600" spc="330" dirty="0">
                <a:solidFill>
                  <a:srgbClr val="282828"/>
                </a:solidFill>
                <a:latin typeface="Arial"/>
                <a:cs typeface="Arial"/>
              </a:rPr>
              <a:t>-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male,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female,</a:t>
            </a:r>
            <a:r>
              <a:rPr sz="1600" spc="-30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other</a:t>
            </a:r>
            <a:endParaRPr sz="1600" dirty="0">
              <a:latin typeface="Arial"/>
              <a:cs typeface="Arial"/>
            </a:endParaRPr>
          </a:p>
          <a:p>
            <a:pPr marL="243840" lvl="1" indent="-111760">
              <a:lnSpc>
                <a:spcPct val="100000"/>
              </a:lnSpc>
              <a:spcBef>
                <a:spcPts val="505"/>
              </a:spcBef>
              <a:buSzPct val="59375"/>
              <a:buChar char="•"/>
              <a:tabLst>
                <a:tab pos="244475" algn="l"/>
              </a:tabLst>
            </a:pP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Height </a:t>
            </a:r>
            <a:r>
              <a:rPr sz="1600" spc="330" dirty="0">
                <a:solidFill>
                  <a:srgbClr val="282828"/>
                </a:solidFill>
                <a:latin typeface="Arial"/>
                <a:cs typeface="Arial"/>
              </a:rPr>
              <a:t>-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Feet/Inches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or</a:t>
            </a:r>
            <a:r>
              <a:rPr sz="1600" spc="-28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Meters</a:t>
            </a:r>
            <a:endParaRPr sz="1600" dirty="0">
              <a:latin typeface="Arial"/>
              <a:cs typeface="Arial"/>
            </a:endParaRPr>
          </a:p>
          <a:p>
            <a:pPr marL="243840" lvl="1" indent="-111760">
              <a:lnSpc>
                <a:spcPct val="100000"/>
              </a:lnSpc>
              <a:spcBef>
                <a:spcPts val="505"/>
              </a:spcBef>
              <a:buSzPct val="59375"/>
              <a:buChar char="•"/>
              <a:tabLst>
                <a:tab pos="244475" algn="l"/>
              </a:tabLst>
            </a:pP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Weight </a:t>
            </a:r>
            <a:r>
              <a:rPr sz="1600" spc="330" dirty="0">
                <a:solidFill>
                  <a:srgbClr val="282828"/>
                </a:solidFill>
                <a:latin typeface="Arial"/>
                <a:cs typeface="Arial"/>
              </a:rPr>
              <a:t>- </a:t>
            </a: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Pounds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or</a:t>
            </a:r>
            <a:r>
              <a:rPr sz="1600" spc="-29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82828"/>
                </a:solidFill>
                <a:latin typeface="Arial"/>
                <a:cs typeface="Arial"/>
              </a:rPr>
              <a:t>Kilos</a:t>
            </a:r>
            <a:endParaRPr sz="1600" dirty="0">
              <a:latin typeface="Arial"/>
              <a:cs typeface="Arial"/>
            </a:endParaRPr>
          </a:p>
          <a:p>
            <a:pPr marL="243840" marR="5080" lvl="1" indent="-111125">
              <a:lnSpc>
                <a:spcPts val="1820"/>
              </a:lnSpc>
              <a:spcBef>
                <a:spcPts val="645"/>
              </a:spcBef>
              <a:buSzPct val="59375"/>
              <a:buChar char="•"/>
              <a:tabLst>
                <a:tab pos="244475" algn="l"/>
              </a:tabLst>
            </a:pPr>
            <a:r>
              <a:rPr sz="1600" spc="-10" dirty="0">
                <a:solidFill>
                  <a:srgbClr val="282828"/>
                </a:solidFill>
                <a:latin typeface="Arial"/>
                <a:cs typeface="Arial"/>
              </a:rPr>
              <a:t>Hair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Color </a:t>
            </a:r>
            <a:r>
              <a:rPr sz="1600" spc="330" dirty="0">
                <a:solidFill>
                  <a:srgbClr val="282828"/>
                </a:solidFill>
                <a:latin typeface="Arial"/>
                <a:cs typeface="Arial"/>
              </a:rPr>
              <a:t>-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Brown,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Blond,</a:t>
            </a:r>
            <a:r>
              <a:rPr sz="1600" spc="-2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82828"/>
                </a:solidFill>
                <a:latin typeface="Arial"/>
                <a:cs typeface="Arial"/>
              </a:rPr>
              <a:t>Black,  </a:t>
            </a: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Red,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other</a:t>
            </a:r>
            <a:endParaRPr sz="1600" dirty="0">
              <a:latin typeface="Arial"/>
              <a:cs typeface="Arial"/>
            </a:endParaRPr>
          </a:p>
          <a:p>
            <a:pPr marL="243840" marR="88265" lvl="1" indent="-111125">
              <a:lnSpc>
                <a:spcPts val="1820"/>
              </a:lnSpc>
              <a:spcBef>
                <a:spcPts val="610"/>
              </a:spcBef>
              <a:buSzPct val="59375"/>
              <a:buChar char="•"/>
              <a:tabLst>
                <a:tab pos="244475" algn="l"/>
              </a:tabLst>
            </a:pPr>
            <a:r>
              <a:rPr sz="1600" spc="-40" dirty="0">
                <a:solidFill>
                  <a:srgbClr val="282828"/>
                </a:solidFill>
                <a:latin typeface="Arial"/>
                <a:cs typeface="Arial"/>
              </a:rPr>
              <a:t>Eye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Color </a:t>
            </a:r>
            <a:r>
              <a:rPr sz="1600" spc="330" dirty="0">
                <a:solidFill>
                  <a:srgbClr val="282828"/>
                </a:solidFill>
                <a:latin typeface="Arial"/>
                <a:cs typeface="Arial"/>
              </a:rPr>
              <a:t>-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Brown, </a:t>
            </a:r>
            <a:r>
              <a:rPr sz="1600" dirty="0">
                <a:solidFill>
                  <a:srgbClr val="282828"/>
                </a:solidFill>
                <a:latin typeface="Arial"/>
                <a:cs typeface="Arial"/>
              </a:rPr>
              <a:t>Blue,</a:t>
            </a:r>
            <a:r>
              <a:rPr sz="1600" spc="-24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Green,  </a:t>
            </a:r>
            <a:r>
              <a:rPr sz="1600" spc="-10" dirty="0">
                <a:solidFill>
                  <a:srgbClr val="282828"/>
                </a:solidFill>
                <a:latin typeface="Arial"/>
                <a:cs typeface="Arial"/>
              </a:rPr>
              <a:t>Hazel,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other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5501959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69392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What </a:t>
            </a:r>
            <a:r>
              <a:rPr spc="50" dirty="0"/>
              <a:t>might </a:t>
            </a:r>
            <a:r>
              <a:rPr spc="-50" dirty="0"/>
              <a:t>a </a:t>
            </a:r>
            <a:r>
              <a:rPr spc="-55" dirty="0"/>
              <a:t>YANG </a:t>
            </a:r>
            <a:r>
              <a:rPr spc="-20" dirty="0"/>
              <a:t>Data </a:t>
            </a:r>
            <a:r>
              <a:rPr spc="55" dirty="0"/>
              <a:t>Model</a:t>
            </a:r>
            <a:r>
              <a:rPr spc="375" dirty="0"/>
              <a:t> </a:t>
            </a:r>
            <a:r>
              <a:rPr spc="50" dirty="0"/>
              <a:t>describe?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24482" y="2667266"/>
            <a:ext cx="1875789" cy="1583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Carlito"/>
                <a:cs typeface="Carlito"/>
              </a:rPr>
              <a:t>Device </a:t>
            </a:r>
            <a:r>
              <a:rPr sz="1800" u="sng" spc="-1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Carlito"/>
                <a:cs typeface="Carlito"/>
              </a:rPr>
              <a:t>Data</a:t>
            </a:r>
            <a:r>
              <a:rPr sz="1800" u="sng" spc="-2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Carlito"/>
                <a:cs typeface="Carlito"/>
              </a:rPr>
              <a:t> </a:t>
            </a:r>
            <a:r>
              <a:rPr sz="1800" u="sng" spc="-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Carlito"/>
                <a:cs typeface="Carlito"/>
              </a:rPr>
              <a:t>Models</a:t>
            </a:r>
            <a:endParaRPr sz="1800">
              <a:latin typeface="Carlito"/>
              <a:cs typeface="Carlito"/>
            </a:endParaRPr>
          </a:p>
          <a:p>
            <a:pPr marL="146050" indent="-94615">
              <a:lnSpc>
                <a:spcPct val="100000"/>
              </a:lnSpc>
              <a:spcBef>
                <a:spcPts val="20"/>
              </a:spcBef>
              <a:buChar char="-"/>
              <a:tabLst>
                <a:tab pos="146685" algn="l"/>
              </a:tabLst>
            </a:pPr>
            <a:r>
              <a:rPr sz="1400" spc="-10" dirty="0">
                <a:solidFill>
                  <a:srgbClr val="282828"/>
                </a:solidFill>
                <a:latin typeface="Carlito"/>
                <a:cs typeface="Carlito"/>
              </a:rPr>
              <a:t>Interface</a:t>
            </a:r>
            <a:endParaRPr sz="1400">
              <a:latin typeface="Carlito"/>
              <a:cs typeface="Carlito"/>
            </a:endParaRPr>
          </a:p>
          <a:p>
            <a:pPr marL="146050" indent="-94615">
              <a:lnSpc>
                <a:spcPct val="100000"/>
              </a:lnSpc>
              <a:buChar char="-"/>
              <a:tabLst>
                <a:tab pos="146685" algn="l"/>
              </a:tabLst>
            </a:pPr>
            <a:r>
              <a:rPr sz="1400" spc="-5" dirty="0">
                <a:solidFill>
                  <a:srgbClr val="282828"/>
                </a:solidFill>
                <a:latin typeface="Carlito"/>
                <a:cs typeface="Carlito"/>
              </a:rPr>
              <a:t>VLAN</a:t>
            </a:r>
            <a:endParaRPr sz="1400">
              <a:latin typeface="Carlito"/>
              <a:cs typeface="Carlito"/>
            </a:endParaRPr>
          </a:p>
          <a:p>
            <a:pPr marL="146050" indent="-94615">
              <a:lnSpc>
                <a:spcPct val="100000"/>
              </a:lnSpc>
              <a:buChar char="-"/>
              <a:tabLst>
                <a:tab pos="146685" algn="l"/>
              </a:tabLst>
            </a:pPr>
            <a:r>
              <a:rPr sz="1400" spc="-10" dirty="0">
                <a:solidFill>
                  <a:srgbClr val="282828"/>
                </a:solidFill>
                <a:latin typeface="Carlito"/>
                <a:cs typeface="Carlito"/>
              </a:rPr>
              <a:t>Device</a:t>
            </a:r>
            <a:r>
              <a:rPr sz="1400" spc="5" dirty="0">
                <a:solidFill>
                  <a:srgbClr val="282828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282828"/>
                </a:solidFill>
                <a:latin typeface="Carlito"/>
                <a:cs typeface="Carlito"/>
              </a:rPr>
              <a:t>ACL</a:t>
            </a:r>
            <a:endParaRPr sz="1400">
              <a:latin typeface="Carlito"/>
              <a:cs typeface="Carlito"/>
            </a:endParaRPr>
          </a:p>
          <a:p>
            <a:pPr marL="146050" indent="-94615">
              <a:lnSpc>
                <a:spcPct val="100000"/>
              </a:lnSpc>
              <a:buChar char="-"/>
              <a:tabLst>
                <a:tab pos="146685" algn="l"/>
              </a:tabLst>
            </a:pPr>
            <a:r>
              <a:rPr sz="1400" spc="-20" dirty="0">
                <a:solidFill>
                  <a:srgbClr val="282828"/>
                </a:solidFill>
                <a:latin typeface="Carlito"/>
                <a:cs typeface="Carlito"/>
              </a:rPr>
              <a:t>Tunnel</a:t>
            </a:r>
            <a:endParaRPr sz="1400">
              <a:latin typeface="Carlito"/>
              <a:cs typeface="Carlito"/>
            </a:endParaRPr>
          </a:p>
          <a:p>
            <a:pPr marL="146050" indent="-94615">
              <a:lnSpc>
                <a:spcPct val="100000"/>
              </a:lnSpc>
              <a:buChar char="-"/>
              <a:tabLst>
                <a:tab pos="146685" algn="l"/>
              </a:tabLst>
            </a:pPr>
            <a:r>
              <a:rPr sz="1400" spc="-10" dirty="0">
                <a:solidFill>
                  <a:srgbClr val="282828"/>
                </a:solidFill>
                <a:latin typeface="Carlito"/>
                <a:cs typeface="Carlito"/>
              </a:rPr>
              <a:t>OSPF</a:t>
            </a:r>
            <a:endParaRPr sz="1400">
              <a:latin typeface="Carlito"/>
              <a:cs typeface="Carlito"/>
            </a:endParaRPr>
          </a:p>
          <a:p>
            <a:pPr marL="146050" indent="-94615">
              <a:lnSpc>
                <a:spcPct val="100000"/>
              </a:lnSpc>
              <a:buChar char="-"/>
              <a:tabLst>
                <a:tab pos="146685" algn="l"/>
              </a:tabLst>
            </a:pPr>
            <a:r>
              <a:rPr sz="1400" spc="-20" dirty="0">
                <a:solidFill>
                  <a:srgbClr val="282828"/>
                </a:solidFill>
                <a:latin typeface="Carlito"/>
                <a:cs typeface="Carlito"/>
              </a:rPr>
              <a:t>etc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58753" y="2667266"/>
            <a:ext cx="1831975" cy="17964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Carlito"/>
                <a:cs typeface="Carlito"/>
              </a:rPr>
              <a:t>Service </a:t>
            </a:r>
            <a:r>
              <a:rPr sz="1800" u="sng" spc="-1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Carlito"/>
                <a:cs typeface="Carlito"/>
              </a:rPr>
              <a:t>Data</a:t>
            </a:r>
            <a:r>
              <a:rPr sz="1800" u="sng" spc="-4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Carlito"/>
                <a:cs typeface="Carlito"/>
              </a:rPr>
              <a:t> </a:t>
            </a:r>
            <a:r>
              <a:rPr sz="1800" u="sng" spc="-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Carlito"/>
                <a:cs typeface="Carlito"/>
              </a:rPr>
              <a:t>Model</a:t>
            </a:r>
            <a:endParaRPr sz="1800">
              <a:latin typeface="Carlito"/>
              <a:cs typeface="Carlito"/>
            </a:endParaRPr>
          </a:p>
          <a:p>
            <a:pPr marL="146050" indent="-94615">
              <a:lnSpc>
                <a:spcPct val="100000"/>
              </a:lnSpc>
              <a:spcBef>
                <a:spcPts val="20"/>
              </a:spcBef>
              <a:buChar char="-"/>
              <a:tabLst>
                <a:tab pos="146685" algn="l"/>
              </a:tabLst>
            </a:pPr>
            <a:r>
              <a:rPr sz="1400" spc="-5" dirty="0">
                <a:solidFill>
                  <a:srgbClr val="282828"/>
                </a:solidFill>
                <a:latin typeface="Carlito"/>
                <a:cs typeface="Carlito"/>
              </a:rPr>
              <a:t>L3 MPLS</a:t>
            </a:r>
            <a:r>
              <a:rPr sz="1400" spc="-10" dirty="0">
                <a:solidFill>
                  <a:srgbClr val="282828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282828"/>
                </a:solidFill>
                <a:latin typeface="Carlito"/>
                <a:cs typeface="Carlito"/>
              </a:rPr>
              <a:t>VPN</a:t>
            </a:r>
            <a:endParaRPr sz="1400">
              <a:latin typeface="Carlito"/>
              <a:cs typeface="Carlito"/>
            </a:endParaRPr>
          </a:p>
          <a:p>
            <a:pPr marL="146050" indent="-94615">
              <a:lnSpc>
                <a:spcPct val="100000"/>
              </a:lnSpc>
              <a:buChar char="-"/>
              <a:tabLst>
                <a:tab pos="146685" algn="l"/>
              </a:tabLst>
            </a:pPr>
            <a:r>
              <a:rPr sz="1400" spc="-5" dirty="0">
                <a:solidFill>
                  <a:srgbClr val="282828"/>
                </a:solidFill>
                <a:latin typeface="Carlito"/>
                <a:cs typeface="Carlito"/>
              </a:rPr>
              <a:t>MP-BGP</a:t>
            </a:r>
            <a:endParaRPr sz="1400">
              <a:latin typeface="Carlito"/>
              <a:cs typeface="Carlito"/>
            </a:endParaRPr>
          </a:p>
          <a:p>
            <a:pPr marL="146050" indent="-94615">
              <a:lnSpc>
                <a:spcPct val="100000"/>
              </a:lnSpc>
              <a:buChar char="-"/>
              <a:tabLst>
                <a:tab pos="146685" algn="l"/>
              </a:tabLst>
            </a:pPr>
            <a:r>
              <a:rPr sz="1400" spc="-10" dirty="0">
                <a:solidFill>
                  <a:srgbClr val="282828"/>
                </a:solidFill>
                <a:latin typeface="Carlito"/>
                <a:cs typeface="Carlito"/>
              </a:rPr>
              <a:t>Network</a:t>
            </a:r>
            <a:r>
              <a:rPr sz="1400" dirty="0">
                <a:solidFill>
                  <a:srgbClr val="282828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282828"/>
                </a:solidFill>
                <a:latin typeface="Carlito"/>
                <a:cs typeface="Carlito"/>
              </a:rPr>
              <a:t>ACL</a:t>
            </a:r>
            <a:endParaRPr sz="1400">
              <a:latin typeface="Carlito"/>
              <a:cs typeface="Carlito"/>
            </a:endParaRPr>
          </a:p>
          <a:p>
            <a:pPr marL="146050" indent="-94615">
              <a:lnSpc>
                <a:spcPct val="100000"/>
              </a:lnSpc>
              <a:buChar char="-"/>
              <a:tabLst>
                <a:tab pos="146685" algn="l"/>
              </a:tabLst>
            </a:pPr>
            <a:r>
              <a:rPr sz="1400" spc="-5" dirty="0">
                <a:solidFill>
                  <a:srgbClr val="282828"/>
                </a:solidFill>
                <a:latin typeface="Carlito"/>
                <a:cs typeface="Carlito"/>
              </a:rPr>
              <a:t>EVPN</a:t>
            </a:r>
            <a:endParaRPr sz="1400">
              <a:latin typeface="Carlito"/>
              <a:cs typeface="Carlito"/>
            </a:endParaRPr>
          </a:p>
          <a:p>
            <a:pPr marL="146050" indent="-94615">
              <a:lnSpc>
                <a:spcPct val="100000"/>
              </a:lnSpc>
              <a:buChar char="-"/>
              <a:tabLst>
                <a:tab pos="146685" algn="l"/>
              </a:tabLst>
            </a:pPr>
            <a:r>
              <a:rPr sz="1400" spc="-15" dirty="0">
                <a:solidFill>
                  <a:srgbClr val="282828"/>
                </a:solidFill>
                <a:latin typeface="Carlito"/>
                <a:cs typeface="Carlito"/>
              </a:rPr>
              <a:t>System</a:t>
            </a:r>
            <a:r>
              <a:rPr sz="1400" spc="-10" dirty="0">
                <a:solidFill>
                  <a:srgbClr val="282828"/>
                </a:solidFill>
                <a:latin typeface="Carlito"/>
                <a:cs typeface="Carlito"/>
              </a:rPr>
              <a:t> </a:t>
            </a:r>
            <a:r>
              <a:rPr sz="1400" spc="-5" dirty="0">
                <a:solidFill>
                  <a:srgbClr val="282828"/>
                </a:solidFill>
                <a:latin typeface="Carlito"/>
                <a:cs typeface="Carlito"/>
              </a:rPr>
              <a:t>Management</a:t>
            </a:r>
            <a:endParaRPr sz="1400">
              <a:latin typeface="Carlito"/>
              <a:cs typeface="Carlito"/>
            </a:endParaRPr>
          </a:p>
          <a:p>
            <a:pPr marL="146050" indent="-94615">
              <a:lnSpc>
                <a:spcPct val="100000"/>
              </a:lnSpc>
              <a:buChar char="-"/>
              <a:tabLst>
                <a:tab pos="146685" algn="l"/>
              </a:tabLst>
            </a:pPr>
            <a:r>
              <a:rPr sz="1400" spc="-10" dirty="0">
                <a:solidFill>
                  <a:srgbClr val="282828"/>
                </a:solidFill>
                <a:latin typeface="Carlito"/>
                <a:cs typeface="Carlito"/>
              </a:rPr>
              <a:t>Network</a:t>
            </a:r>
            <a:r>
              <a:rPr sz="1400" dirty="0">
                <a:solidFill>
                  <a:srgbClr val="282828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282828"/>
                </a:solidFill>
                <a:latin typeface="Carlito"/>
                <a:cs typeface="Carlito"/>
              </a:rPr>
              <a:t>Faults</a:t>
            </a:r>
            <a:endParaRPr sz="1400">
              <a:latin typeface="Carlito"/>
              <a:cs typeface="Carlito"/>
            </a:endParaRPr>
          </a:p>
          <a:p>
            <a:pPr marL="146050" indent="-94615">
              <a:lnSpc>
                <a:spcPct val="100000"/>
              </a:lnSpc>
              <a:spcBef>
                <a:spcPts val="5"/>
              </a:spcBef>
              <a:buChar char="-"/>
              <a:tabLst>
                <a:tab pos="146685" algn="l"/>
              </a:tabLst>
            </a:pPr>
            <a:r>
              <a:rPr sz="1400" spc="-20" dirty="0">
                <a:solidFill>
                  <a:srgbClr val="282828"/>
                </a:solidFill>
                <a:latin typeface="Carlito"/>
                <a:cs typeface="Carlito"/>
              </a:rPr>
              <a:t>etc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66544" y="1527049"/>
            <a:ext cx="1165859" cy="1021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712208" y="1311402"/>
            <a:ext cx="1689735" cy="1260475"/>
            <a:chOff x="4712208" y="1311402"/>
            <a:chExt cx="1689735" cy="1260475"/>
          </a:xfrm>
        </p:grpSpPr>
        <p:sp>
          <p:nvSpPr>
            <p:cNvPr id="7" name="object 7"/>
            <p:cNvSpPr/>
            <p:nvPr/>
          </p:nvSpPr>
          <p:spPr>
            <a:xfrm>
              <a:off x="4967478" y="1463040"/>
              <a:ext cx="128905" cy="147955"/>
            </a:xfrm>
            <a:custGeom>
              <a:avLst/>
              <a:gdLst/>
              <a:ahLst/>
              <a:cxnLst/>
              <a:rect l="l" t="t" r="r" b="b"/>
              <a:pathLst>
                <a:path w="128904" h="147955">
                  <a:moveTo>
                    <a:pt x="0" y="0"/>
                  </a:moveTo>
                  <a:lnTo>
                    <a:pt x="128752" y="147701"/>
                  </a:lnTo>
                </a:path>
              </a:pathLst>
            </a:custGeom>
            <a:ln w="38100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67478" y="1615440"/>
              <a:ext cx="152400" cy="215900"/>
            </a:xfrm>
            <a:custGeom>
              <a:avLst/>
              <a:gdLst/>
              <a:ahLst/>
              <a:cxnLst/>
              <a:rect l="l" t="t" r="r" b="b"/>
              <a:pathLst>
                <a:path w="152400" h="215900">
                  <a:moveTo>
                    <a:pt x="152400" y="0"/>
                  </a:moveTo>
                  <a:lnTo>
                    <a:pt x="0" y="215671"/>
                  </a:lnTo>
                </a:path>
              </a:pathLst>
            </a:custGeom>
            <a:ln w="38100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12208" y="1351026"/>
              <a:ext cx="255270" cy="2240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39462" y="1929384"/>
              <a:ext cx="574040" cy="211454"/>
            </a:xfrm>
            <a:custGeom>
              <a:avLst/>
              <a:gdLst/>
              <a:ahLst/>
              <a:cxnLst/>
              <a:rect l="l" t="t" r="r" b="b"/>
              <a:pathLst>
                <a:path w="574039" h="211455">
                  <a:moveTo>
                    <a:pt x="573455" y="0"/>
                  </a:moveTo>
                  <a:lnTo>
                    <a:pt x="0" y="211023"/>
                  </a:lnTo>
                </a:path>
              </a:pathLst>
            </a:custGeom>
            <a:ln w="38099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12208" y="1719072"/>
              <a:ext cx="255270" cy="2240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51526" y="1479918"/>
              <a:ext cx="286385" cy="338455"/>
            </a:xfrm>
            <a:custGeom>
              <a:avLst/>
              <a:gdLst/>
              <a:ahLst/>
              <a:cxnLst/>
              <a:rect l="l" t="t" r="r" b="b"/>
              <a:pathLst>
                <a:path w="286385" h="338455">
                  <a:moveTo>
                    <a:pt x="0" y="130949"/>
                  </a:moveTo>
                  <a:lnTo>
                    <a:pt x="189217" y="338150"/>
                  </a:lnTo>
                </a:path>
                <a:path w="286385" h="338455">
                  <a:moveTo>
                    <a:pt x="0" y="130949"/>
                  </a:moveTo>
                  <a:lnTo>
                    <a:pt x="286385" y="0"/>
                  </a:lnTo>
                </a:path>
              </a:pathLst>
            </a:custGeom>
            <a:ln w="38100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41264" y="1591818"/>
              <a:ext cx="225425" cy="226695"/>
            </a:xfrm>
            <a:custGeom>
              <a:avLst/>
              <a:gdLst/>
              <a:ahLst/>
              <a:cxnLst/>
              <a:rect l="l" t="t" r="r" b="b"/>
              <a:pathLst>
                <a:path w="225425" h="226694">
                  <a:moveTo>
                    <a:pt x="224916" y="0"/>
                  </a:moveTo>
                  <a:lnTo>
                    <a:pt x="0" y="226212"/>
                  </a:lnTo>
                </a:path>
              </a:pathLst>
            </a:custGeom>
            <a:ln w="38100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68518" y="1929384"/>
              <a:ext cx="252729" cy="107314"/>
            </a:xfrm>
            <a:custGeom>
              <a:avLst/>
              <a:gdLst/>
              <a:ahLst/>
              <a:cxnLst/>
              <a:rect l="l" t="t" r="r" b="b"/>
              <a:pathLst>
                <a:path w="252729" h="107314">
                  <a:moveTo>
                    <a:pt x="0" y="0"/>
                  </a:moveTo>
                  <a:lnTo>
                    <a:pt x="252222" y="107238"/>
                  </a:lnTo>
                </a:path>
              </a:pathLst>
            </a:custGeom>
            <a:ln w="38100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766054" y="1591818"/>
              <a:ext cx="155575" cy="445770"/>
            </a:xfrm>
            <a:custGeom>
              <a:avLst/>
              <a:gdLst/>
              <a:ahLst/>
              <a:cxnLst/>
              <a:rect l="l" t="t" r="r" b="b"/>
              <a:pathLst>
                <a:path w="155575" h="445769">
                  <a:moveTo>
                    <a:pt x="0" y="0"/>
                  </a:moveTo>
                  <a:lnTo>
                    <a:pt x="155041" y="445389"/>
                  </a:lnTo>
                </a:path>
              </a:pathLst>
            </a:custGeom>
            <a:ln w="38100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96256" y="1498854"/>
              <a:ext cx="255270" cy="2232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41264" y="2041398"/>
              <a:ext cx="0" cy="126364"/>
            </a:xfrm>
            <a:custGeom>
              <a:avLst/>
              <a:gdLst/>
              <a:ahLst/>
              <a:cxnLst/>
              <a:rect l="l" t="t" r="r" b="b"/>
              <a:pathLst>
                <a:path h="126364">
                  <a:moveTo>
                    <a:pt x="0" y="0"/>
                  </a:moveTo>
                  <a:lnTo>
                    <a:pt x="0" y="125869"/>
                  </a:lnTo>
                </a:path>
              </a:pathLst>
            </a:custGeom>
            <a:ln w="38100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13248" y="1817370"/>
              <a:ext cx="255270" cy="2240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93308" y="1423416"/>
              <a:ext cx="131445" cy="56515"/>
            </a:xfrm>
            <a:custGeom>
              <a:avLst/>
              <a:gdLst/>
              <a:ahLst/>
              <a:cxnLst/>
              <a:rect l="l" t="t" r="r" b="b"/>
              <a:pathLst>
                <a:path w="131445" h="56515">
                  <a:moveTo>
                    <a:pt x="131013" y="0"/>
                  </a:moveTo>
                  <a:lnTo>
                    <a:pt x="0" y="56515"/>
                  </a:lnTo>
                </a:path>
              </a:pathLst>
            </a:custGeom>
            <a:ln w="38100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38038" y="1367790"/>
              <a:ext cx="255270" cy="2240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48756" y="1999488"/>
              <a:ext cx="225425" cy="149860"/>
            </a:xfrm>
            <a:custGeom>
              <a:avLst/>
              <a:gdLst/>
              <a:ahLst/>
              <a:cxnLst/>
              <a:rect l="l" t="t" r="r" b="b"/>
              <a:pathLst>
                <a:path w="225425" h="149860">
                  <a:moveTo>
                    <a:pt x="224916" y="0"/>
                  </a:moveTo>
                  <a:lnTo>
                    <a:pt x="0" y="149491"/>
                  </a:lnTo>
                </a:path>
              </a:pathLst>
            </a:custGeom>
            <a:ln w="38100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93486" y="2036826"/>
              <a:ext cx="255270" cy="2240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52388" y="1534668"/>
              <a:ext cx="121285" cy="240665"/>
            </a:xfrm>
            <a:custGeom>
              <a:avLst/>
              <a:gdLst/>
              <a:ahLst/>
              <a:cxnLst/>
              <a:rect l="l" t="t" r="r" b="b"/>
              <a:pathLst>
                <a:path w="121285" h="240664">
                  <a:moveTo>
                    <a:pt x="0" y="0"/>
                  </a:moveTo>
                  <a:lnTo>
                    <a:pt x="121208" y="240474"/>
                  </a:lnTo>
                </a:path>
              </a:pathLst>
            </a:custGeom>
            <a:ln w="38100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45530" y="1775460"/>
              <a:ext cx="256032" cy="2240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24372" y="1311402"/>
              <a:ext cx="256032" cy="2232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53990" y="2391155"/>
              <a:ext cx="287020" cy="68580"/>
            </a:xfrm>
            <a:custGeom>
              <a:avLst/>
              <a:gdLst/>
              <a:ahLst/>
              <a:cxnLst/>
              <a:rect l="l" t="t" r="r" b="b"/>
              <a:pathLst>
                <a:path w="287020" h="68580">
                  <a:moveTo>
                    <a:pt x="286727" y="0"/>
                  </a:moveTo>
                  <a:lnTo>
                    <a:pt x="0" y="68465"/>
                  </a:lnTo>
                </a:path>
              </a:pathLst>
            </a:custGeom>
            <a:ln w="38100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13248" y="2167127"/>
              <a:ext cx="255270" cy="2240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839462" y="2364486"/>
              <a:ext cx="159385" cy="95885"/>
            </a:xfrm>
            <a:custGeom>
              <a:avLst/>
              <a:gdLst/>
              <a:ahLst/>
              <a:cxnLst/>
              <a:rect l="l" t="t" r="r" b="b"/>
              <a:pathLst>
                <a:path w="159385" h="95885">
                  <a:moveTo>
                    <a:pt x="0" y="0"/>
                  </a:moveTo>
                  <a:lnTo>
                    <a:pt x="158978" y="95262"/>
                  </a:lnTo>
                </a:path>
              </a:pathLst>
            </a:custGeom>
            <a:ln w="38100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712208" y="2140458"/>
              <a:ext cx="255270" cy="2240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98720" y="2347722"/>
              <a:ext cx="255270" cy="2240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508060" y="4959784"/>
            <a:ext cx="168275" cy="129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fld id="{81D60167-4931-47E6-BA6A-407CBD079E47}" type="slidenum">
              <a:rPr sz="600" spc="25" dirty="0">
                <a:solidFill>
                  <a:srgbClr val="282828"/>
                </a:solidFill>
                <a:latin typeface="Arial"/>
                <a:cs typeface="Arial"/>
              </a:rPr>
              <a:t>13</a:t>
            </a:fld>
            <a:endParaRPr sz="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037859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12065">
              <a:lnSpc>
                <a:spcPct val="100000"/>
              </a:lnSpc>
              <a:spcBef>
                <a:spcPts val="1100"/>
              </a:spcBef>
              <a:buSzPct val="78125"/>
              <a:tabLst>
                <a:tab pos="182880" algn="l"/>
              </a:tabLst>
            </a:pPr>
            <a:r>
              <a:rPr lang="en-IN" sz="3600" b="1" spc="40" dirty="0">
                <a:solidFill>
                  <a:schemeClr val="tx1"/>
                </a:solidFill>
              </a:rPr>
              <a:t>Working </a:t>
            </a:r>
            <a:r>
              <a:rPr lang="en-IN" sz="3600" b="1" spc="75" dirty="0">
                <a:solidFill>
                  <a:schemeClr val="tx1"/>
                </a:solidFill>
              </a:rPr>
              <a:t>with </a:t>
            </a:r>
            <a:r>
              <a:rPr lang="en-IN" sz="3600" b="1" spc="-65" dirty="0">
                <a:solidFill>
                  <a:schemeClr val="tx1"/>
                </a:solidFill>
              </a:rPr>
              <a:t>YANG  </a:t>
            </a:r>
            <a:r>
              <a:rPr lang="en-IN" sz="3600" b="1" spc="-25" dirty="0">
                <a:solidFill>
                  <a:schemeClr val="tx1"/>
                </a:solidFill>
              </a:rPr>
              <a:t>Data</a:t>
            </a:r>
            <a:r>
              <a:rPr lang="en-IN" sz="3600" b="1" spc="70" dirty="0">
                <a:solidFill>
                  <a:schemeClr val="tx1"/>
                </a:solidFill>
              </a:rPr>
              <a:t> </a:t>
            </a:r>
            <a:r>
              <a:rPr lang="en-IN" sz="3600" b="1" spc="55" dirty="0">
                <a:solidFill>
                  <a:schemeClr val="tx1"/>
                </a:solidFill>
              </a:rPr>
              <a:t>Models</a:t>
            </a:r>
            <a:endParaRPr lang="en-IN" sz="36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745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51396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Where </a:t>
            </a:r>
            <a:r>
              <a:rPr spc="85" dirty="0"/>
              <a:t>do </a:t>
            </a:r>
            <a:r>
              <a:rPr spc="50" dirty="0"/>
              <a:t>Models Come</a:t>
            </a:r>
            <a:r>
              <a:rPr spc="10" dirty="0"/>
              <a:t> </a:t>
            </a:r>
            <a:r>
              <a:rPr spc="5" dirty="0"/>
              <a:t>From?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2376" y="2515107"/>
            <a:ext cx="3231515" cy="1508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395" indent="-227329">
              <a:lnSpc>
                <a:spcPts val="2130"/>
              </a:lnSpc>
              <a:spcBef>
                <a:spcPts val="100"/>
              </a:spcBef>
              <a:buSzPct val="88888"/>
              <a:buFont typeface="Arial"/>
              <a:buChar char="•"/>
              <a:tabLst>
                <a:tab pos="239395" algn="l"/>
                <a:tab pos="240029" algn="l"/>
              </a:tabLst>
            </a:pPr>
            <a:r>
              <a:rPr sz="1800" b="1" spc="-5" dirty="0">
                <a:solidFill>
                  <a:srgbClr val="282828"/>
                </a:solidFill>
                <a:latin typeface="Arial"/>
                <a:cs typeface="Arial"/>
              </a:rPr>
              <a:t>Standard</a:t>
            </a:r>
            <a:r>
              <a:rPr sz="1800" b="1" spc="-1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28"/>
                </a:solidFill>
                <a:latin typeface="Arial"/>
                <a:cs typeface="Arial"/>
              </a:rPr>
              <a:t>definition</a:t>
            </a:r>
            <a:endParaRPr sz="1800">
              <a:latin typeface="Arial"/>
              <a:cs typeface="Arial"/>
            </a:endParaRPr>
          </a:p>
          <a:p>
            <a:pPr marL="239395">
              <a:lnSpc>
                <a:spcPts val="1410"/>
              </a:lnSpc>
            </a:pPr>
            <a:r>
              <a:rPr sz="1200" spc="-25" dirty="0">
                <a:solidFill>
                  <a:srgbClr val="282828"/>
                </a:solidFill>
                <a:latin typeface="Arial"/>
                <a:cs typeface="Arial"/>
              </a:rPr>
              <a:t>(IETF, </a:t>
            </a:r>
            <a:r>
              <a:rPr sz="1200" spc="-5" dirty="0">
                <a:solidFill>
                  <a:srgbClr val="282828"/>
                </a:solidFill>
                <a:latin typeface="Arial"/>
                <a:cs typeface="Arial"/>
              </a:rPr>
              <a:t>ITU, OpenConfig,</a:t>
            </a:r>
            <a:r>
              <a:rPr sz="12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82828"/>
                </a:solidFill>
                <a:latin typeface="Arial"/>
                <a:cs typeface="Arial"/>
              </a:rPr>
              <a:t>etc.)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Arial"/>
              <a:cs typeface="Arial"/>
            </a:endParaRPr>
          </a:p>
          <a:p>
            <a:pPr marL="239395" indent="-227329">
              <a:lnSpc>
                <a:spcPts val="2070"/>
              </a:lnSpc>
              <a:buSzPct val="88888"/>
              <a:buChar char="•"/>
              <a:tabLst>
                <a:tab pos="239395" algn="l"/>
                <a:tab pos="240029" algn="l"/>
              </a:tabLst>
            </a:pPr>
            <a:r>
              <a:rPr sz="1800" dirty="0">
                <a:solidFill>
                  <a:srgbClr val="282828"/>
                </a:solidFill>
                <a:latin typeface="Arial"/>
                <a:cs typeface="Arial"/>
              </a:rPr>
              <a:t>Compliant </a:t>
            </a:r>
            <a:r>
              <a:rPr sz="1800" spc="-5" dirty="0">
                <a:solidFill>
                  <a:srgbClr val="282828"/>
                </a:solidFill>
                <a:latin typeface="Arial"/>
                <a:cs typeface="Arial"/>
              </a:rPr>
              <a:t>with</a:t>
            </a:r>
            <a:r>
              <a:rPr sz="1800" spc="-3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"/>
                <a:cs typeface="Arial"/>
              </a:rPr>
              <a:t>standard</a:t>
            </a:r>
            <a:endParaRPr sz="1800">
              <a:latin typeface="Arial"/>
              <a:cs typeface="Arial"/>
            </a:endParaRPr>
          </a:p>
          <a:p>
            <a:pPr marL="239395" marR="5080" indent="-635">
              <a:lnSpc>
                <a:spcPts val="1600"/>
              </a:lnSpc>
              <a:spcBef>
                <a:spcPts val="35"/>
              </a:spcBef>
            </a:pP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ietf-diffserv-policy.yang  ie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f-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di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ff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s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er</a:t>
            </a:r>
            <a:r>
              <a:rPr sz="1400" spc="-15" dirty="0">
                <a:solidFill>
                  <a:srgbClr val="282828"/>
                </a:solidFill>
                <a:latin typeface="Courier New"/>
                <a:cs typeface="Courier New"/>
              </a:rPr>
              <a:t>v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-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cl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a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ss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if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er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.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ya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n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g  ietf-diffserv-target.yang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45920" y="980694"/>
            <a:ext cx="1564005" cy="1555750"/>
            <a:chOff x="1645920" y="980694"/>
            <a:chExt cx="1564005" cy="1555750"/>
          </a:xfrm>
        </p:grpSpPr>
        <p:sp>
          <p:nvSpPr>
            <p:cNvPr id="5" name="object 5"/>
            <p:cNvSpPr/>
            <p:nvPr/>
          </p:nvSpPr>
          <p:spPr>
            <a:xfrm>
              <a:off x="1645920" y="980694"/>
              <a:ext cx="1563624" cy="15552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42516" y="1411986"/>
              <a:ext cx="1177290" cy="7528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87068" y="1002030"/>
              <a:ext cx="1481455" cy="1473200"/>
            </a:xfrm>
            <a:custGeom>
              <a:avLst/>
              <a:gdLst/>
              <a:ahLst/>
              <a:cxnLst/>
              <a:rect l="l" t="t" r="r" b="b"/>
              <a:pathLst>
                <a:path w="1481455" h="1473200">
                  <a:moveTo>
                    <a:pt x="744855" y="0"/>
                  </a:moveTo>
                  <a:lnTo>
                    <a:pt x="736473" y="0"/>
                  </a:lnTo>
                  <a:lnTo>
                    <a:pt x="688049" y="1566"/>
                  </a:lnTo>
                  <a:lnTo>
                    <a:pt x="640462" y="6201"/>
                  </a:lnTo>
                  <a:lnTo>
                    <a:pt x="593809" y="13807"/>
                  </a:lnTo>
                  <a:lnTo>
                    <a:pt x="548186" y="24288"/>
                  </a:lnTo>
                  <a:lnTo>
                    <a:pt x="503690" y="37545"/>
                  </a:lnTo>
                  <a:lnTo>
                    <a:pt x="460419" y="53483"/>
                  </a:lnTo>
                  <a:lnTo>
                    <a:pt x="418470" y="72004"/>
                  </a:lnTo>
                  <a:lnTo>
                    <a:pt x="377939" y="93012"/>
                  </a:lnTo>
                  <a:lnTo>
                    <a:pt x="338924" y="116408"/>
                  </a:lnTo>
                  <a:lnTo>
                    <a:pt x="301521" y="142096"/>
                  </a:lnTo>
                  <a:lnTo>
                    <a:pt x="265828" y="169979"/>
                  </a:lnTo>
                  <a:lnTo>
                    <a:pt x="231942" y="199960"/>
                  </a:lnTo>
                  <a:lnTo>
                    <a:pt x="199960" y="231942"/>
                  </a:lnTo>
                  <a:lnTo>
                    <a:pt x="169979" y="265828"/>
                  </a:lnTo>
                  <a:lnTo>
                    <a:pt x="142096" y="301521"/>
                  </a:lnTo>
                  <a:lnTo>
                    <a:pt x="116408" y="338924"/>
                  </a:lnTo>
                  <a:lnTo>
                    <a:pt x="93012" y="377939"/>
                  </a:lnTo>
                  <a:lnTo>
                    <a:pt x="72004" y="418470"/>
                  </a:lnTo>
                  <a:lnTo>
                    <a:pt x="53483" y="460419"/>
                  </a:lnTo>
                  <a:lnTo>
                    <a:pt x="37545" y="503690"/>
                  </a:lnTo>
                  <a:lnTo>
                    <a:pt x="24288" y="548186"/>
                  </a:lnTo>
                  <a:lnTo>
                    <a:pt x="13807" y="593809"/>
                  </a:lnTo>
                  <a:lnTo>
                    <a:pt x="6201" y="640462"/>
                  </a:lnTo>
                  <a:lnTo>
                    <a:pt x="1566" y="688049"/>
                  </a:lnTo>
                  <a:lnTo>
                    <a:pt x="0" y="736473"/>
                  </a:lnTo>
                  <a:lnTo>
                    <a:pt x="1566" y="784896"/>
                  </a:lnTo>
                  <a:lnTo>
                    <a:pt x="6201" y="832483"/>
                  </a:lnTo>
                  <a:lnTo>
                    <a:pt x="13807" y="879136"/>
                  </a:lnTo>
                  <a:lnTo>
                    <a:pt x="24288" y="924759"/>
                  </a:lnTo>
                  <a:lnTo>
                    <a:pt x="37545" y="969255"/>
                  </a:lnTo>
                  <a:lnTo>
                    <a:pt x="53483" y="1012526"/>
                  </a:lnTo>
                  <a:lnTo>
                    <a:pt x="72004" y="1054475"/>
                  </a:lnTo>
                  <a:lnTo>
                    <a:pt x="93012" y="1095006"/>
                  </a:lnTo>
                  <a:lnTo>
                    <a:pt x="116408" y="1134021"/>
                  </a:lnTo>
                  <a:lnTo>
                    <a:pt x="142096" y="1171424"/>
                  </a:lnTo>
                  <a:lnTo>
                    <a:pt x="169979" y="1207117"/>
                  </a:lnTo>
                  <a:lnTo>
                    <a:pt x="199960" y="1241003"/>
                  </a:lnTo>
                  <a:lnTo>
                    <a:pt x="231942" y="1272985"/>
                  </a:lnTo>
                  <a:lnTo>
                    <a:pt x="265828" y="1302966"/>
                  </a:lnTo>
                  <a:lnTo>
                    <a:pt x="301521" y="1330849"/>
                  </a:lnTo>
                  <a:lnTo>
                    <a:pt x="338924" y="1356537"/>
                  </a:lnTo>
                  <a:lnTo>
                    <a:pt x="377939" y="1379933"/>
                  </a:lnTo>
                  <a:lnTo>
                    <a:pt x="418470" y="1400941"/>
                  </a:lnTo>
                  <a:lnTo>
                    <a:pt x="460419" y="1419462"/>
                  </a:lnTo>
                  <a:lnTo>
                    <a:pt x="503690" y="1435400"/>
                  </a:lnTo>
                  <a:lnTo>
                    <a:pt x="548186" y="1448657"/>
                  </a:lnTo>
                  <a:lnTo>
                    <a:pt x="593809" y="1459138"/>
                  </a:lnTo>
                  <a:lnTo>
                    <a:pt x="640462" y="1466744"/>
                  </a:lnTo>
                  <a:lnTo>
                    <a:pt x="688049" y="1471379"/>
                  </a:lnTo>
                  <a:lnTo>
                    <a:pt x="736473" y="1472946"/>
                  </a:lnTo>
                  <a:lnTo>
                    <a:pt x="744855" y="1472946"/>
                  </a:lnTo>
                  <a:lnTo>
                    <a:pt x="793278" y="1471379"/>
                  </a:lnTo>
                  <a:lnTo>
                    <a:pt x="840865" y="1466744"/>
                  </a:lnTo>
                  <a:lnTo>
                    <a:pt x="887518" y="1459138"/>
                  </a:lnTo>
                  <a:lnTo>
                    <a:pt x="933141" y="1448657"/>
                  </a:lnTo>
                  <a:lnTo>
                    <a:pt x="977637" y="1435400"/>
                  </a:lnTo>
                  <a:lnTo>
                    <a:pt x="1020908" y="1419462"/>
                  </a:lnTo>
                  <a:lnTo>
                    <a:pt x="1062857" y="1400941"/>
                  </a:lnTo>
                  <a:lnTo>
                    <a:pt x="1103388" y="1379933"/>
                  </a:lnTo>
                  <a:lnTo>
                    <a:pt x="1142403" y="1356537"/>
                  </a:lnTo>
                  <a:lnTo>
                    <a:pt x="1179806" y="1330849"/>
                  </a:lnTo>
                  <a:lnTo>
                    <a:pt x="1215499" y="1302966"/>
                  </a:lnTo>
                  <a:lnTo>
                    <a:pt x="1249385" y="1272985"/>
                  </a:lnTo>
                  <a:lnTo>
                    <a:pt x="1281367" y="1241003"/>
                  </a:lnTo>
                  <a:lnTo>
                    <a:pt x="1311348" y="1207117"/>
                  </a:lnTo>
                  <a:lnTo>
                    <a:pt x="1339231" y="1171424"/>
                  </a:lnTo>
                  <a:lnTo>
                    <a:pt x="1364919" y="1134021"/>
                  </a:lnTo>
                  <a:lnTo>
                    <a:pt x="1388315" y="1095006"/>
                  </a:lnTo>
                  <a:lnTo>
                    <a:pt x="1409323" y="1054475"/>
                  </a:lnTo>
                  <a:lnTo>
                    <a:pt x="1427844" y="1012526"/>
                  </a:lnTo>
                  <a:lnTo>
                    <a:pt x="1443782" y="969255"/>
                  </a:lnTo>
                  <a:lnTo>
                    <a:pt x="1457039" y="924759"/>
                  </a:lnTo>
                  <a:lnTo>
                    <a:pt x="1467520" y="879136"/>
                  </a:lnTo>
                  <a:lnTo>
                    <a:pt x="1475126" y="832483"/>
                  </a:lnTo>
                  <a:lnTo>
                    <a:pt x="1479761" y="784896"/>
                  </a:lnTo>
                  <a:lnTo>
                    <a:pt x="1481328" y="736473"/>
                  </a:lnTo>
                  <a:lnTo>
                    <a:pt x="1479761" y="688049"/>
                  </a:lnTo>
                  <a:lnTo>
                    <a:pt x="1475126" y="640462"/>
                  </a:lnTo>
                  <a:lnTo>
                    <a:pt x="1467520" y="593809"/>
                  </a:lnTo>
                  <a:lnTo>
                    <a:pt x="1457039" y="548186"/>
                  </a:lnTo>
                  <a:lnTo>
                    <a:pt x="1443782" y="503690"/>
                  </a:lnTo>
                  <a:lnTo>
                    <a:pt x="1427844" y="460419"/>
                  </a:lnTo>
                  <a:lnTo>
                    <a:pt x="1409323" y="418470"/>
                  </a:lnTo>
                  <a:lnTo>
                    <a:pt x="1388315" y="377939"/>
                  </a:lnTo>
                  <a:lnTo>
                    <a:pt x="1364919" y="338924"/>
                  </a:lnTo>
                  <a:lnTo>
                    <a:pt x="1339231" y="301521"/>
                  </a:lnTo>
                  <a:lnTo>
                    <a:pt x="1311348" y="265828"/>
                  </a:lnTo>
                  <a:lnTo>
                    <a:pt x="1281367" y="231942"/>
                  </a:lnTo>
                  <a:lnTo>
                    <a:pt x="1249385" y="199960"/>
                  </a:lnTo>
                  <a:lnTo>
                    <a:pt x="1215499" y="169979"/>
                  </a:lnTo>
                  <a:lnTo>
                    <a:pt x="1179806" y="142096"/>
                  </a:lnTo>
                  <a:lnTo>
                    <a:pt x="1142403" y="116408"/>
                  </a:lnTo>
                  <a:lnTo>
                    <a:pt x="1103388" y="93012"/>
                  </a:lnTo>
                  <a:lnTo>
                    <a:pt x="1062857" y="72004"/>
                  </a:lnTo>
                  <a:lnTo>
                    <a:pt x="1020908" y="53483"/>
                  </a:lnTo>
                  <a:lnTo>
                    <a:pt x="977637" y="37545"/>
                  </a:lnTo>
                  <a:lnTo>
                    <a:pt x="933141" y="24288"/>
                  </a:lnTo>
                  <a:lnTo>
                    <a:pt x="887518" y="13807"/>
                  </a:lnTo>
                  <a:lnTo>
                    <a:pt x="840865" y="6201"/>
                  </a:lnTo>
                  <a:lnTo>
                    <a:pt x="793278" y="1566"/>
                  </a:lnTo>
                  <a:lnTo>
                    <a:pt x="744855" y="0"/>
                  </a:lnTo>
                  <a:close/>
                </a:path>
              </a:pathLst>
            </a:custGeom>
            <a:solidFill>
              <a:srgbClr val="0050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993138" y="1481772"/>
            <a:ext cx="8686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2069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Industry  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spc="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600" spc="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spc="5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600" spc="20" dirty="0">
                <a:solidFill>
                  <a:srgbClr val="FFFFFF"/>
                </a:solidFill>
                <a:latin typeface="Arial"/>
                <a:cs typeface="Arial"/>
              </a:rPr>
              <a:t>ard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858255" y="980694"/>
            <a:ext cx="1561465" cy="1555750"/>
            <a:chOff x="5858255" y="980694"/>
            <a:chExt cx="1561465" cy="1555750"/>
          </a:xfrm>
        </p:grpSpPr>
        <p:sp>
          <p:nvSpPr>
            <p:cNvPr id="10" name="object 10"/>
            <p:cNvSpPr/>
            <p:nvPr/>
          </p:nvSpPr>
          <p:spPr>
            <a:xfrm>
              <a:off x="5858255" y="980694"/>
              <a:ext cx="1561338" cy="155524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02857" y="1411986"/>
              <a:ext cx="1098804" cy="7528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99403" y="1002030"/>
              <a:ext cx="1479550" cy="1473200"/>
            </a:xfrm>
            <a:custGeom>
              <a:avLst/>
              <a:gdLst/>
              <a:ahLst/>
              <a:cxnLst/>
              <a:rect l="l" t="t" r="r" b="b"/>
              <a:pathLst>
                <a:path w="1479550" h="1473200">
                  <a:moveTo>
                    <a:pt x="742569" y="0"/>
                  </a:moveTo>
                  <a:lnTo>
                    <a:pt x="736473" y="0"/>
                  </a:lnTo>
                  <a:lnTo>
                    <a:pt x="688049" y="1566"/>
                  </a:lnTo>
                  <a:lnTo>
                    <a:pt x="640462" y="6201"/>
                  </a:lnTo>
                  <a:lnTo>
                    <a:pt x="593809" y="13807"/>
                  </a:lnTo>
                  <a:lnTo>
                    <a:pt x="548186" y="24288"/>
                  </a:lnTo>
                  <a:lnTo>
                    <a:pt x="503690" y="37545"/>
                  </a:lnTo>
                  <a:lnTo>
                    <a:pt x="460419" y="53483"/>
                  </a:lnTo>
                  <a:lnTo>
                    <a:pt x="418470" y="72004"/>
                  </a:lnTo>
                  <a:lnTo>
                    <a:pt x="377939" y="93012"/>
                  </a:lnTo>
                  <a:lnTo>
                    <a:pt x="338924" y="116408"/>
                  </a:lnTo>
                  <a:lnTo>
                    <a:pt x="301521" y="142096"/>
                  </a:lnTo>
                  <a:lnTo>
                    <a:pt x="265828" y="169979"/>
                  </a:lnTo>
                  <a:lnTo>
                    <a:pt x="231942" y="199960"/>
                  </a:lnTo>
                  <a:lnTo>
                    <a:pt x="199960" y="231942"/>
                  </a:lnTo>
                  <a:lnTo>
                    <a:pt x="169979" y="265828"/>
                  </a:lnTo>
                  <a:lnTo>
                    <a:pt x="142096" y="301521"/>
                  </a:lnTo>
                  <a:lnTo>
                    <a:pt x="116408" y="338924"/>
                  </a:lnTo>
                  <a:lnTo>
                    <a:pt x="93012" y="377939"/>
                  </a:lnTo>
                  <a:lnTo>
                    <a:pt x="72004" y="418470"/>
                  </a:lnTo>
                  <a:lnTo>
                    <a:pt x="53483" y="460419"/>
                  </a:lnTo>
                  <a:lnTo>
                    <a:pt x="37545" y="503690"/>
                  </a:lnTo>
                  <a:lnTo>
                    <a:pt x="24288" y="548186"/>
                  </a:lnTo>
                  <a:lnTo>
                    <a:pt x="13807" y="593809"/>
                  </a:lnTo>
                  <a:lnTo>
                    <a:pt x="6201" y="640462"/>
                  </a:lnTo>
                  <a:lnTo>
                    <a:pt x="1566" y="688049"/>
                  </a:lnTo>
                  <a:lnTo>
                    <a:pt x="0" y="736473"/>
                  </a:lnTo>
                  <a:lnTo>
                    <a:pt x="1566" y="784896"/>
                  </a:lnTo>
                  <a:lnTo>
                    <a:pt x="6201" y="832483"/>
                  </a:lnTo>
                  <a:lnTo>
                    <a:pt x="13807" y="879136"/>
                  </a:lnTo>
                  <a:lnTo>
                    <a:pt x="24288" y="924759"/>
                  </a:lnTo>
                  <a:lnTo>
                    <a:pt x="37545" y="969255"/>
                  </a:lnTo>
                  <a:lnTo>
                    <a:pt x="53483" y="1012526"/>
                  </a:lnTo>
                  <a:lnTo>
                    <a:pt x="72004" y="1054475"/>
                  </a:lnTo>
                  <a:lnTo>
                    <a:pt x="93012" y="1095006"/>
                  </a:lnTo>
                  <a:lnTo>
                    <a:pt x="116408" y="1134021"/>
                  </a:lnTo>
                  <a:lnTo>
                    <a:pt x="142096" y="1171424"/>
                  </a:lnTo>
                  <a:lnTo>
                    <a:pt x="169979" y="1207117"/>
                  </a:lnTo>
                  <a:lnTo>
                    <a:pt x="199960" y="1241003"/>
                  </a:lnTo>
                  <a:lnTo>
                    <a:pt x="231942" y="1272985"/>
                  </a:lnTo>
                  <a:lnTo>
                    <a:pt x="265828" y="1302966"/>
                  </a:lnTo>
                  <a:lnTo>
                    <a:pt x="301521" y="1330849"/>
                  </a:lnTo>
                  <a:lnTo>
                    <a:pt x="338924" y="1356537"/>
                  </a:lnTo>
                  <a:lnTo>
                    <a:pt x="377939" y="1379933"/>
                  </a:lnTo>
                  <a:lnTo>
                    <a:pt x="418470" y="1400941"/>
                  </a:lnTo>
                  <a:lnTo>
                    <a:pt x="460419" y="1419462"/>
                  </a:lnTo>
                  <a:lnTo>
                    <a:pt x="503690" y="1435400"/>
                  </a:lnTo>
                  <a:lnTo>
                    <a:pt x="548186" y="1448657"/>
                  </a:lnTo>
                  <a:lnTo>
                    <a:pt x="593809" y="1459138"/>
                  </a:lnTo>
                  <a:lnTo>
                    <a:pt x="640462" y="1466744"/>
                  </a:lnTo>
                  <a:lnTo>
                    <a:pt x="688049" y="1471379"/>
                  </a:lnTo>
                  <a:lnTo>
                    <a:pt x="736473" y="1472946"/>
                  </a:lnTo>
                  <a:lnTo>
                    <a:pt x="742569" y="1472946"/>
                  </a:lnTo>
                  <a:lnTo>
                    <a:pt x="790992" y="1471379"/>
                  </a:lnTo>
                  <a:lnTo>
                    <a:pt x="838579" y="1466744"/>
                  </a:lnTo>
                  <a:lnTo>
                    <a:pt x="885232" y="1459138"/>
                  </a:lnTo>
                  <a:lnTo>
                    <a:pt x="930855" y="1448657"/>
                  </a:lnTo>
                  <a:lnTo>
                    <a:pt x="975351" y="1435400"/>
                  </a:lnTo>
                  <a:lnTo>
                    <a:pt x="1018622" y="1419462"/>
                  </a:lnTo>
                  <a:lnTo>
                    <a:pt x="1060571" y="1400941"/>
                  </a:lnTo>
                  <a:lnTo>
                    <a:pt x="1101102" y="1379933"/>
                  </a:lnTo>
                  <a:lnTo>
                    <a:pt x="1140117" y="1356537"/>
                  </a:lnTo>
                  <a:lnTo>
                    <a:pt x="1177520" y="1330849"/>
                  </a:lnTo>
                  <a:lnTo>
                    <a:pt x="1213213" y="1302966"/>
                  </a:lnTo>
                  <a:lnTo>
                    <a:pt x="1247099" y="1272985"/>
                  </a:lnTo>
                  <a:lnTo>
                    <a:pt x="1279081" y="1241003"/>
                  </a:lnTo>
                  <a:lnTo>
                    <a:pt x="1309062" y="1207117"/>
                  </a:lnTo>
                  <a:lnTo>
                    <a:pt x="1336945" y="1171424"/>
                  </a:lnTo>
                  <a:lnTo>
                    <a:pt x="1362633" y="1134021"/>
                  </a:lnTo>
                  <a:lnTo>
                    <a:pt x="1386029" y="1095006"/>
                  </a:lnTo>
                  <a:lnTo>
                    <a:pt x="1407037" y="1054475"/>
                  </a:lnTo>
                  <a:lnTo>
                    <a:pt x="1425558" y="1012526"/>
                  </a:lnTo>
                  <a:lnTo>
                    <a:pt x="1441496" y="969255"/>
                  </a:lnTo>
                  <a:lnTo>
                    <a:pt x="1454753" y="924759"/>
                  </a:lnTo>
                  <a:lnTo>
                    <a:pt x="1465234" y="879136"/>
                  </a:lnTo>
                  <a:lnTo>
                    <a:pt x="1472840" y="832483"/>
                  </a:lnTo>
                  <a:lnTo>
                    <a:pt x="1477475" y="784896"/>
                  </a:lnTo>
                  <a:lnTo>
                    <a:pt x="1479042" y="736473"/>
                  </a:lnTo>
                  <a:lnTo>
                    <a:pt x="1477475" y="688049"/>
                  </a:lnTo>
                  <a:lnTo>
                    <a:pt x="1472840" y="640462"/>
                  </a:lnTo>
                  <a:lnTo>
                    <a:pt x="1465234" y="593809"/>
                  </a:lnTo>
                  <a:lnTo>
                    <a:pt x="1454753" y="548186"/>
                  </a:lnTo>
                  <a:lnTo>
                    <a:pt x="1441496" y="503690"/>
                  </a:lnTo>
                  <a:lnTo>
                    <a:pt x="1425558" y="460419"/>
                  </a:lnTo>
                  <a:lnTo>
                    <a:pt x="1407037" y="418470"/>
                  </a:lnTo>
                  <a:lnTo>
                    <a:pt x="1386029" y="377939"/>
                  </a:lnTo>
                  <a:lnTo>
                    <a:pt x="1362633" y="338924"/>
                  </a:lnTo>
                  <a:lnTo>
                    <a:pt x="1336945" y="301521"/>
                  </a:lnTo>
                  <a:lnTo>
                    <a:pt x="1309062" y="265828"/>
                  </a:lnTo>
                  <a:lnTo>
                    <a:pt x="1279081" y="231942"/>
                  </a:lnTo>
                  <a:lnTo>
                    <a:pt x="1247099" y="199960"/>
                  </a:lnTo>
                  <a:lnTo>
                    <a:pt x="1213213" y="169979"/>
                  </a:lnTo>
                  <a:lnTo>
                    <a:pt x="1177520" y="142096"/>
                  </a:lnTo>
                  <a:lnTo>
                    <a:pt x="1140117" y="116408"/>
                  </a:lnTo>
                  <a:lnTo>
                    <a:pt x="1101102" y="93012"/>
                  </a:lnTo>
                  <a:lnTo>
                    <a:pt x="1060571" y="72004"/>
                  </a:lnTo>
                  <a:lnTo>
                    <a:pt x="1018622" y="53483"/>
                  </a:lnTo>
                  <a:lnTo>
                    <a:pt x="975351" y="37545"/>
                  </a:lnTo>
                  <a:lnTo>
                    <a:pt x="930855" y="24288"/>
                  </a:lnTo>
                  <a:lnTo>
                    <a:pt x="885232" y="13807"/>
                  </a:lnTo>
                  <a:lnTo>
                    <a:pt x="838579" y="6201"/>
                  </a:lnTo>
                  <a:lnTo>
                    <a:pt x="790992" y="1566"/>
                  </a:lnTo>
                  <a:lnTo>
                    <a:pt x="742569" y="0"/>
                  </a:lnTo>
                  <a:close/>
                </a:path>
              </a:pathLst>
            </a:custGeom>
            <a:solidFill>
              <a:srgbClr val="67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252997" y="1481772"/>
            <a:ext cx="7727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5560">
              <a:lnSpc>
                <a:spcPct val="100000"/>
              </a:lnSpc>
              <a:spcBef>
                <a:spcPts val="100"/>
              </a:spcBef>
            </a:pPr>
            <a:r>
              <a:rPr sz="1600" spc="20" dirty="0">
                <a:solidFill>
                  <a:srgbClr val="FFFFFF"/>
                </a:solidFill>
                <a:latin typeface="Arial"/>
                <a:cs typeface="Arial"/>
              </a:rPr>
              <a:t>Vendor  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spc="6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600" spc="3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600" spc="4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600" spc="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spc="40" dirty="0">
                <a:solidFill>
                  <a:srgbClr val="FFFFFF"/>
                </a:solidFill>
                <a:latin typeface="Arial"/>
                <a:cs typeface="Arial"/>
              </a:rPr>
              <a:t>fic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92675" y="2524632"/>
            <a:ext cx="3994150" cy="2172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395" indent="-227329">
              <a:lnSpc>
                <a:spcPts val="2130"/>
              </a:lnSpc>
              <a:spcBef>
                <a:spcPts val="100"/>
              </a:spcBef>
              <a:buSzPct val="88888"/>
              <a:buFont typeface="Arial"/>
              <a:buChar char="•"/>
              <a:tabLst>
                <a:tab pos="239395" algn="l"/>
                <a:tab pos="240029" algn="l"/>
              </a:tabLst>
            </a:pPr>
            <a:r>
              <a:rPr sz="1800" b="1" spc="-20" dirty="0">
                <a:solidFill>
                  <a:srgbClr val="282828"/>
                </a:solidFill>
                <a:latin typeface="Arial"/>
                <a:cs typeface="Arial"/>
              </a:rPr>
              <a:t>Vendor</a:t>
            </a:r>
            <a:r>
              <a:rPr sz="1800" b="1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28"/>
                </a:solidFill>
                <a:latin typeface="Arial"/>
                <a:cs typeface="Arial"/>
              </a:rPr>
              <a:t>definition</a:t>
            </a:r>
            <a:endParaRPr sz="1800">
              <a:latin typeface="Arial"/>
              <a:cs typeface="Arial"/>
            </a:endParaRPr>
          </a:p>
          <a:p>
            <a:pPr marL="239395">
              <a:lnSpc>
                <a:spcPts val="1410"/>
              </a:lnSpc>
            </a:pPr>
            <a:r>
              <a:rPr sz="1200" spc="-5" dirty="0">
                <a:solidFill>
                  <a:srgbClr val="282828"/>
                </a:solidFill>
                <a:latin typeface="Arial"/>
                <a:cs typeface="Arial"/>
              </a:rPr>
              <a:t>(i.e.</a:t>
            </a:r>
            <a:r>
              <a:rPr sz="120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282828"/>
                </a:solidFill>
                <a:latin typeface="Arial"/>
                <a:cs typeface="Arial"/>
              </a:rPr>
              <a:t>Cisco)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 marL="239395" marR="951865" indent="-227329">
              <a:lnSpc>
                <a:spcPct val="92500"/>
              </a:lnSpc>
              <a:buSzPct val="88888"/>
              <a:buChar char="•"/>
              <a:tabLst>
                <a:tab pos="239395" algn="l"/>
                <a:tab pos="240029" algn="l"/>
              </a:tabLst>
            </a:pPr>
            <a:r>
              <a:rPr sz="1800" dirty="0">
                <a:solidFill>
                  <a:srgbClr val="282828"/>
                </a:solidFill>
                <a:latin typeface="Arial"/>
                <a:cs typeface="Arial"/>
              </a:rPr>
              <a:t>Unique </a:t>
            </a:r>
            <a:r>
              <a:rPr sz="1800" spc="-5" dirty="0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sz="1800" spc="-20" dirty="0">
                <a:solidFill>
                  <a:srgbClr val="282828"/>
                </a:solidFill>
                <a:latin typeface="Arial"/>
                <a:cs typeface="Arial"/>
              </a:rPr>
              <a:t>Vendor</a:t>
            </a:r>
            <a:r>
              <a:rPr sz="1800" spc="-6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28"/>
                </a:solidFill>
                <a:latin typeface="Arial"/>
                <a:cs typeface="Arial"/>
              </a:rPr>
              <a:t>Platforms  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cisco-memory-stats.yang  cisco-flow-monitor</a:t>
            </a:r>
            <a:endParaRPr sz="1400">
              <a:latin typeface="Courier New"/>
              <a:cs typeface="Courier New"/>
            </a:endParaRPr>
          </a:p>
          <a:p>
            <a:pPr marL="239395">
              <a:lnSpc>
                <a:spcPts val="1595"/>
              </a:lnSpc>
            </a:pP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cisco-qos-action-qlimit-cfg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Courier New"/>
              <a:cs typeface="Courier New"/>
            </a:endParaRPr>
          </a:p>
          <a:p>
            <a:pPr marL="1124585">
              <a:lnSpc>
                <a:spcPct val="100000"/>
              </a:lnSpc>
              <a:spcBef>
                <a:spcPts val="5"/>
              </a:spcBef>
            </a:pPr>
            <a:r>
              <a:rPr sz="1400" u="sng" spc="-1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6"/>
              </a:rPr>
              <a:t>https://github.com/YangModels/yang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764991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919" y="1291678"/>
            <a:ext cx="3579495" cy="300609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69850" marR="292100">
              <a:lnSpc>
                <a:spcPts val="1820"/>
              </a:lnSpc>
              <a:spcBef>
                <a:spcPts val="245"/>
              </a:spcBef>
            </a:pP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Models 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Designed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by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Operators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for 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Operators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600" i="1" spc="35" dirty="0">
                <a:solidFill>
                  <a:srgbClr val="13B0E6"/>
                </a:solidFill>
                <a:latin typeface="Arial"/>
                <a:cs typeface="Arial"/>
              </a:rPr>
              <a:t>“OpenConfig’s </a:t>
            </a:r>
            <a:r>
              <a:rPr sz="1600" i="1" dirty="0">
                <a:solidFill>
                  <a:srgbClr val="13B0E6"/>
                </a:solidFill>
                <a:latin typeface="Arial"/>
                <a:cs typeface="Arial"/>
              </a:rPr>
              <a:t>initial </a:t>
            </a:r>
            <a:r>
              <a:rPr sz="1600" i="1" spc="30" dirty="0">
                <a:solidFill>
                  <a:srgbClr val="13B0E6"/>
                </a:solidFill>
                <a:latin typeface="Arial"/>
                <a:cs typeface="Arial"/>
              </a:rPr>
              <a:t>focus </a:t>
            </a:r>
            <a:r>
              <a:rPr sz="1600" i="1" spc="-5" dirty="0">
                <a:solidFill>
                  <a:srgbClr val="13B0E6"/>
                </a:solidFill>
                <a:latin typeface="Arial"/>
                <a:cs typeface="Arial"/>
              </a:rPr>
              <a:t>is </a:t>
            </a:r>
            <a:r>
              <a:rPr sz="1600" i="1" spc="25" dirty="0">
                <a:solidFill>
                  <a:srgbClr val="13B0E6"/>
                </a:solidFill>
                <a:latin typeface="Arial"/>
                <a:cs typeface="Arial"/>
              </a:rPr>
              <a:t>on  </a:t>
            </a:r>
            <a:r>
              <a:rPr sz="1600" i="1" spc="30" dirty="0">
                <a:solidFill>
                  <a:srgbClr val="13B0E6"/>
                </a:solidFill>
                <a:latin typeface="Arial"/>
                <a:cs typeface="Arial"/>
              </a:rPr>
              <a:t>compiling </a:t>
            </a:r>
            <a:r>
              <a:rPr sz="1600" i="1" spc="-30" dirty="0">
                <a:solidFill>
                  <a:srgbClr val="13B0E6"/>
                </a:solidFill>
                <a:latin typeface="Arial"/>
                <a:cs typeface="Arial"/>
              </a:rPr>
              <a:t>a </a:t>
            </a:r>
            <a:r>
              <a:rPr sz="1600" i="1" spc="25" dirty="0">
                <a:solidFill>
                  <a:srgbClr val="13B0E6"/>
                </a:solidFill>
                <a:latin typeface="Arial"/>
                <a:cs typeface="Arial"/>
              </a:rPr>
              <a:t>consistent set </a:t>
            </a:r>
            <a:r>
              <a:rPr sz="1600" i="1" spc="50" dirty="0">
                <a:solidFill>
                  <a:srgbClr val="13B0E6"/>
                </a:solidFill>
                <a:latin typeface="Arial"/>
                <a:cs typeface="Arial"/>
              </a:rPr>
              <a:t>of </a:t>
            </a:r>
            <a:r>
              <a:rPr sz="1600" i="1" spc="70" dirty="0">
                <a:solidFill>
                  <a:srgbClr val="13B0E6"/>
                </a:solidFill>
                <a:latin typeface="Arial"/>
                <a:cs typeface="Arial"/>
              </a:rPr>
              <a:t>vendor-  </a:t>
            </a:r>
            <a:r>
              <a:rPr sz="1600" i="1" spc="10" dirty="0">
                <a:solidFill>
                  <a:srgbClr val="13B0E6"/>
                </a:solidFill>
                <a:latin typeface="Arial"/>
                <a:cs typeface="Arial"/>
              </a:rPr>
              <a:t>neutral data </a:t>
            </a:r>
            <a:r>
              <a:rPr sz="1600" i="1" spc="25" dirty="0">
                <a:solidFill>
                  <a:srgbClr val="13B0E6"/>
                </a:solidFill>
                <a:latin typeface="Arial"/>
                <a:cs typeface="Arial"/>
              </a:rPr>
              <a:t>models </a:t>
            </a:r>
            <a:r>
              <a:rPr sz="1600" i="1" spc="20" dirty="0">
                <a:solidFill>
                  <a:srgbClr val="13B0E6"/>
                </a:solidFill>
                <a:latin typeface="Arial"/>
                <a:cs typeface="Arial"/>
              </a:rPr>
              <a:t>based </a:t>
            </a:r>
            <a:r>
              <a:rPr sz="1600" i="1" spc="25" dirty="0">
                <a:solidFill>
                  <a:srgbClr val="13B0E6"/>
                </a:solidFill>
                <a:latin typeface="Arial"/>
                <a:cs typeface="Arial"/>
              </a:rPr>
              <a:t>on </a:t>
            </a:r>
            <a:r>
              <a:rPr sz="1600" i="1" spc="10" dirty="0">
                <a:solidFill>
                  <a:srgbClr val="13B0E6"/>
                </a:solidFill>
                <a:latin typeface="Arial"/>
                <a:cs typeface="Arial"/>
              </a:rPr>
              <a:t>actual  </a:t>
            </a:r>
            <a:r>
              <a:rPr sz="1600" i="1" spc="20" dirty="0">
                <a:solidFill>
                  <a:srgbClr val="13B0E6"/>
                </a:solidFill>
                <a:latin typeface="Arial"/>
                <a:cs typeface="Arial"/>
              </a:rPr>
              <a:t>operational </a:t>
            </a:r>
            <a:r>
              <a:rPr sz="1600" i="1" spc="25" dirty="0">
                <a:solidFill>
                  <a:srgbClr val="13B0E6"/>
                </a:solidFill>
                <a:latin typeface="Arial"/>
                <a:cs typeface="Arial"/>
              </a:rPr>
              <a:t>needs </a:t>
            </a:r>
            <a:r>
              <a:rPr sz="1600" i="1" spc="40" dirty="0">
                <a:solidFill>
                  <a:srgbClr val="13B0E6"/>
                </a:solidFill>
                <a:latin typeface="Arial"/>
                <a:cs typeface="Arial"/>
              </a:rPr>
              <a:t>from </a:t>
            </a:r>
            <a:r>
              <a:rPr sz="1600" i="1" spc="5" dirty="0">
                <a:solidFill>
                  <a:srgbClr val="13B0E6"/>
                </a:solidFill>
                <a:latin typeface="Arial"/>
                <a:cs typeface="Arial"/>
              </a:rPr>
              <a:t>use </a:t>
            </a:r>
            <a:r>
              <a:rPr sz="1600" i="1" spc="10" dirty="0">
                <a:solidFill>
                  <a:srgbClr val="13B0E6"/>
                </a:solidFill>
                <a:latin typeface="Arial"/>
                <a:cs typeface="Arial"/>
              </a:rPr>
              <a:t>cases and  </a:t>
            </a:r>
            <a:r>
              <a:rPr sz="1600" i="1" spc="20" dirty="0">
                <a:solidFill>
                  <a:srgbClr val="13B0E6"/>
                </a:solidFill>
                <a:latin typeface="Arial"/>
                <a:cs typeface="Arial"/>
              </a:rPr>
              <a:t>requirements </a:t>
            </a:r>
            <a:r>
              <a:rPr sz="1600" i="1" spc="40" dirty="0">
                <a:solidFill>
                  <a:srgbClr val="13B0E6"/>
                </a:solidFill>
                <a:latin typeface="Arial"/>
                <a:cs typeface="Arial"/>
              </a:rPr>
              <a:t>from </a:t>
            </a:r>
            <a:r>
              <a:rPr sz="1600" i="1" spc="20" dirty="0">
                <a:solidFill>
                  <a:srgbClr val="13B0E6"/>
                </a:solidFill>
                <a:latin typeface="Arial"/>
                <a:cs typeface="Arial"/>
              </a:rPr>
              <a:t>multiple </a:t>
            </a:r>
            <a:r>
              <a:rPr sz="1600" i="1" spc="35" dirty="0">
                <a:solidFill>
                  <a:srgbClr val="13B0E6"/>
                </a:solidFill>
                <a:latin typeface="Arial"/>
                <a:cs typeface="Arial"/>
              </a:rPr>
              <a:t>network  </a:t>
            </a:r>
            <a:r>
              <a:rPr sz="1600" i="1" spc="40" dirty="0">
                <a:solidFill>
                  <a:srgbClr val="13B0E6"/>
                </a:solidFill>
                <a:latin typeface="Arial"/>
                <a:cs typeface="Arial"/>
              </a:rPr>
              <a:t>operators.”</a:t>
            </a:r>
            <a:endParaRPr sz="1600">
              <a:latin typeface="Arial"/>
              <a:cs typeface="Arial"/>
            </a:endParaRPr>
          </a:p>
          <a:p>
            <a:pPr marL="12700" marR="1772285">
              <a:lnSpc>
                <a:spcPct val="100000"/>
              </a:lnSpc>
              <a:spcBef>
                <a:spcPts val="1925"/>
              </a:spcBef>
            </a:pPr>
            <a:r>
              <a:rPr sz="1400" spc="15" dirty="0">
                <a:solidFill>
                  <a:srgbClr val="282828"/>
                </a:solidFill>
                <a:latin typeface="Arial"/>
                <a:cs typeface="Arial"/>
              </a:rPr>
              <a:t>OpenConfig </a:t>
            </a:r>
            <a:r>
              <a:rPr sz="1400" spc="-20" dirty="0">
                <a:solidFill>
                  <a:srgbClr val="282828"/>
                </a:solidFill>
                <a:latin typeface="Arial"/>
                <a:cs typeface="Arial"/>
              </a:rPr>
              <a:t>FAQ:  </a:t>
            </a:r>
            <a:r>
              <a:rPr sz="1400" u="sng" spc="9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www</a:t>
            </a:r>
            <a:r>
              <a:rPr sz="1400" u="sng" spc="1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.</a:t>
            </a:r>
            <a:r>
              <a:rPr sz="1400" u="sng" spc="3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sz="1400" u="sng" spc="3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p</a:t>
            </a:r>
            <a:r>
              <a:rPr sz="1400" u="sng" spc="3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e</a:t>
            </a:r>
            <a:r>
              <a:rPr sz="1400" u="sng" spc="2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nc</a:t>
            </a:r>
            <a:r>
              <a:rPr sz="1400" u="sng" spc="3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sz="1400" u="sng" spc="1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nf</a:t>
            </a:r>
            <a:r>
              <a:rPr sz="1400" u="sng" spc="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i</a:t>
            </a:r>
            <a:r>
              <a:rPr sz="1400" u="sng" spc="3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g.</a:t>
            </a:r>
            <a:r>
              <a:rPr sz="1400" u="sng" spc="4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c</a:t>
            </a:r>
            <a:r>
              <a:rPr sz="1400" u="sng" spc="5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o</a:t>
            </a:r>
            <a:r>
              <a:rPr sz="1400" u="sng" spc="4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34842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What </a:t>
            </a:r>
            <a:r>
              <a:rPr spc="-5" dirty="0"/>
              <a:t>is</a:t>
            </a:r>
            <a:r>
              <a:rPr spc="60" dirty="0"/>
              <a:t> </a:t>
            </a:r>
            <a:r>
              <a:rPr spc="30" dirty="0"/>
              <a:t>OpenConfig?</a:t>
            </a:r>
          </a:p>
        </p:txBody>
      </p:sp>
      <p:sp>
        <p:nvSpPr>
          <p:cNvPr id="4" name="object 4"/>
          <p:cNvSpPr/>
          <p:nvPr/>
        </p:nvSpPr>
        <p:spPr>
          <a:xfrm>
            <a:off x="5082932" y="1189717"/>
            <a:ext cx="3225055" cy="2785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814743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939" y="1291678"/>
            <a:ext cx="3669029" cy="319214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69850" marR="372110">
              <a:lnSpc>
                <a:spcPts val="1820"/>
              </a:lnSpc>
              <a:spcBef>
                <a:spcPts val="245"/>
              </a:spcBef>
            </a:pP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Models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Designed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by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Operators </a:t>
            </a:r>
            <a:r>
              <a:rPr sz="1600" spc="40" dirty="0">
                <a:solidFill>
                  <a:srgbClr val="282828"/>
                </a:solidFill>
                <a:latin typeface="Arial"/>
                <a:cs typeface="Arial"/>
              </a:rPr>
              <a:t>for 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Operators</a:t>
            </a:r>
            <a:endParaRPr sz="1600">
              <a:latin typeface="Arial"/>
              <a:cs typeface="Arial"/>
            </a:endParaRPr>
          </a:p>
          <a:p>
            <a:pPr marL="128905" marR="179070" indent="-116839">
              <a:lnSpc>
                <a:spcPts val="1820"/>
              </a:lnSpc>
              <a:spcBef>
                <a:spcPts val="110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Focused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on creating </a:t>
            </a:r>
            <a:r>
              <a:rPr sz="1600" spc="40" dirty="0">
                <a:solidFill>
                  <a:srgbClr val="282828"/>
                </a:solidFill>
                <a:latin typeface="Arial"/>
                <a:cs typeface="Arial"/>
              </a:rPr>
              <a:t>vendor-neutral 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data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models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written </a:t>
            </a: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in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282828"/>
                </a:solidFill>
                <a:latin typeface="Arial"/>
                <a:cs typeface="Arial"/>
              </a:rPr>
              <a:t>YANG</a:t>
            </a:r>
            <a:endParaRPr sz="1600">
              <a:latin typeface="Arial"/>
              <a:cs typeface="Arial"/>
            </a:endParaRPr>
          </a:p>
          <a:p>
            <a:pPr marL="128905" marR="244475" indent="-116839">
              <a:lnSpc>
                <a:spcPts val="1820"/>
              </a:lnSpc>
              <a:spcBef>
                <a:spcPts val="110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Models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combine </a:t>
            </a:r>
            <a:r>
              <a:rPr sz="1600" spc="40" dirty="0">
                <a:solidFill>
                  <a:srgbClr val="282828"/>
                </a:solidFill>
                <a:latin typeface="Arial"/>
                <a:cs typeface="Arial"/>
              </a:rPr>
              <a:t>both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configuration 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and 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operational</a:t>
            </a:r>
            <a:r>
              <a:rPr sz="16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 marL="128905" marR="266700" indent="-116839">
              <a:lnSpc>
                <a:spcPts val="1820"/>
              </a:lnSpc>
              <a:spcBef>
                <a:spcPts val="111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Model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coverage </a:t>
            </a: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still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limited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with </a:t>
            </a:r>
            <a:r>
              <a:rPr sz="1600" spc="-10" dirty="0">
                <a:solidFill>
                  <a:srgbClr val="282828"/>
                </a:solidFill>
                <a:latin typeface="Arial"/>
                <a:cs typeface="Arial"/>
              </a:rPr>
              <a:t>an 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active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development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community</a:t>
            </a:r>
            <a:endParaRPr sz="1600">
              <a:latin typeface="Arial"/>
              <a:cs typeface="Arial"/>
            </a:endParaRPr>
          </a:p>
          <a:p>
            <a:pPr marL="128905" marR="5080" indent="-116839">
              <a:lnSpc>
                <a:spcPts val="1820"/>
              </a:lnSpc>
              <a:spcBef>
                <a:spcPts val="110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Support </a:t>
            </a:r>
            <a:r>
              <a:rPr sz="1600" spc="40" dirty="0">
                <a:solidFill>
                  <a:srgbClr val="282828"/>
                </a:solidFill>
                <a:latin typeface="Arial"/>
                <a:cs typeface="Arial"/>
              </a:rPr>
              <a:t>from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multiple routing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vendors 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(e.g.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Cisco, Juniper,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Arista)</a:t>
            </a:r>
            <a:endParaRPr sz="1600">
              <a:latin typeface="Arial"/>
              <a:cs typeface="Arial"/>
            </a:endParaRPr>
          </a:p>
          <a:p>
            <a:pPr marL="243840" lvl="1" indent="-111760">
              <a:lnSpc>
                <a:spcPct val="100000"/>
              </a:lnSpc>
              <a:spcBef>
                <a:spcPts val="475"/>
              </a:spcBef>
              <a:buSzPct val="60714"/>
              <a:buChar char="•"/>
              <a:tabLst>
                <a:tab pos="244475" algn="l"/>
              </a:tabLst>
            </a:pPr>
            <a:r>
              <a:rPr sz="1400" spc="10" dirty="0">
                <a:solidFill>
                  <a:srgbClr val="282828"/>
                </a:solidFill>
                <a:latin typeface="Arial"/>
                <a:cs typeface="Arial"/>
              </a:rPr>
              <a:t>Vendor </a:t>
            </a:r>
            <a:r>
              <a:rPr sz="1400" spc="25" dirty="0">
                <a:solidFill>
                  <a:srgbClr val="282828"/>
                </a:solidFill>
                <a:latin typeface="Arial"/>
                <a:cs typeface="Arial"/>
              </a:rPr>
              <a:t>exceptions </a:t>
            </a:r>
            <a:r>
              <a:rPr sz="1400" spc="15" dirty="0">
                <a:solidFill>
                  <a:srgbClr val="282828"/>
                </a:solidFill>
                <a:latin typeface="Arial"/>
                <a:cs typeface="Arial"/>
              </a:rPr>
              <a:t>carried </a:t>
            </a:r>
            <a:r>
              <a:rPr sz="1400" spc="-30" dirty="0">
                <a:solidFill>
                  <a:srgbClr val="282828"/>
                </a:solidFill>
                <a:latin typeface="Arial"/>
                <a:cs typeface="Arial"/>
              </a:rPr>
              <a:t>a</a:t>
            </a:r>
            <a:r>
              <a:rPr sz="1400" spc="6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282828"/>
                </a:solidFill>
                <a:latin typeface="Arial"/>
                <a:cs typeface="Arial"/>
              </a:rPr>
              <a:t>deviations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34836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What </a:t>
            </a:r>
            <a:r>
              <a:rPr spc="-5" dirty="0"/>
              <a:t>is</a:t>
            </a:r>
            <a:r>
              <a:rPr spc="55" dirty="0"/>
              <a:t> </a:t>
            </a:r>
            <a:r>
              <a:rPr spc="30" dirty="0"/>
              <a:t>OpenConfig?</a:t>
            </a:r>
          </a:p>
        </p:txBody>
      </p:sp>
      <p:sp>
        <p:nvSpPr>
          <p:cNvPr id="4" name="object 4"/>
          <p:cNvSpPr/>
          <p:nvPr/>
        </p:nvSpPr>
        <p:spPr>
          <a:xfrm>
            <a:off x="5046976" y="1588702"/>
            <a:ext cx="3581618" cy="2428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3413422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939" y="1291678"/>
            <a:ext cx="3551554" cy="2085339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8905" marR="5080" indent="-116839">
              <a:lnSpc>
                <a:spcPts val="1820"/>
              </a:lnSpc>
              <a:spcBef>
                <a:spcPts val="245"/>
              </a:spcBef>
              <a:buClr>
                <a:srgbClr val="282828"/>
              </a:buClr>
              <a:buSzPct val="59375"/>
              <a:buFont typeface="Arial"/>
              <a:buChar char="•"/>
              <a:tabLst>
                <a:tab pos="129539" algn="l"/>
              </a:tabLst>
            </a:pPr>
            <a:r>
              <a:rPr sz="1600" spc="-10" dirty="0">
                <a:solidFill>
                  <a:srgbClr val="282828"/>
                </a:solidFill>
                <a:latin typeface="Arial"/>
                <a:cs typeface="Arial"/>
              </a:rPr>
              <a:t>For </a:t>
            </a:r>
            <a:r>
              <a:rPr sz="1600" spc="-35" dirty="0">
                <a:solidFill>
                  <a:srgbClr val="282828"/>
                </a:solidFill>
                <a:latin typeface="Arial"/>
                <a:cs typeface="Arial"/>
              </a:rPr>
              <a:t>YANG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modules </a:t>
            </a:r>
            <a:r>
              <a:rPr sz="1600" spc="40" dirty="0">
                <a:solidFill>
                  <a:srgbClr val="282828"/>
                </a:solidFill>
                <a:latin typeface="Arial"/>
                <a:cs typeface="Arial"/>
              </a:rPr>
              <a:t>from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standard 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organizations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such </a:t>
            </a:r>
            <a:r>
              <a:rPr sz="1600" spc="-10" dirty="0">
                <a:solidFill>
                  <a:srgbClr val="282828"/>
                </a:solidFill>
                <a:latin typeface="Arial"/>
                <a:cs typeface="Arial"/>
              </a:rPr>
              <a:t>as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sz="1600" spc="-70" dirty="0">
                <a:solidFill>
                  <a:srgbClr val="282828"/>
                </a:solidFill>
                <a:latin typeface="Arial"/>
                <a:cs typeface="Arial"/>
              </a:rPr>
              <a:t>IETF,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open 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source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such </a:t>
            </a:r>
            <a:r>
              <a:rPr sz="1600" spc="-10" dirty="0">
                <a:solidFill>
                  <a:srgbClr val="282828"/>
                </a:solidFill>
                <a:latin typeface="Arial"/>
                <a:cs typeface="Arial"/>
              </a:rPr>
              <a:t>as 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Open </a:t>
            </a: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Daylight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or 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vendor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specific</a:t>
            </a:r>
            <a:r>
              <a:rPr sz="1600" spc="40" dirty="0">
                <a:solidFill>
                  <a:srgbClr val="282828"/>
                </a:solidFill>
                <a:latin typeface="Arial"/>
                <a:cs typeface="Arial"/>
              </a:rPr>
              <a:t> modules”</a:t>
            </a:r>
            <a:endParaRPr sz="1600">
              <a:latin typeface="Arial"/>
              <a:cs typeface="Arial"/>
            </a:endParaRPr>
          </a:p>
          <a:p>
            <a:pPr marL="243840" lvl="1" indent="-111760">
              <a:lnSpc>
                <a:spcPct val="100000"/>
              </a:lnSpc>
              <a:spcBef>
                <a:spcPts val="495"/>
              </a:spcBef>
              <a:buClr>
                <a:srgbClr val="282828"/>
              </a:buClr>
              <a:buSzPct val="58333"/>
              <a:buChar char="•"/>
              <a:tabLst>
                <a:tab pos="244475" algn="l"/>
              </a:tabLst>
            </a:pPr>
            <a:r>
              <a:rPr sz="1200" u="sng" spc="2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https://github.com/YangModels/yang</a:t>
            </a:r>
            <a:endParaRPr sz="12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282828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1130"/>
              </a:spcBef>
              <a:buSzPct val="59375"/>
              <a:buChar char="•"/>
              <a:tabLst>
                <a:tab pos="129539" algn="l"/>
              </a:tabLst>
            </a:pPr>
            <a:r>
              <a:rPr sz="1600" spc="-10" dirty="0">
                <a:solidFill>
                  <a:srgbClr val="282828"/>
                </a:solidFill>
                <a:latin typeface="Arial"/>
                <a:cs typeface="Arial"/>
              </a:rPr>
              <a:t>For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OpenConfig</a:t>
            </a:r>
            <a:r>
              <a:rPr sz="1600" spc="7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models</a:t>
            </a:r>
            <a:endParaRPr sz="1600">
              <a:latin typeface="Arial"/>
              <a:cs typeface="Arial"/>
            </a:endParaRPr>
          </a:p>
          <a:p>
            <a:pPr marL="243840" lvl="1" indent="-111760">
              <a:lnSpc>
                <a:spcPct val="100000"/>
              </a:lnSpc>
              <a:spcBef>
                <a:spcPts val="525"/>
              </a:spcBef>
              <a:buClr>
                <a:srgbClr val="282828"/>
              </a:buClr>
              <a:buSzPct val="58333"/>
              <a:buChar char="•"/>
              <a:tabLst>
                <a:tab pos="244475" algn="l"/>
              </a:tabLst>
            </a:pPr>
            <a:r>
              <a:rPr sz="1200" u="sng" spc="3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3"/>
              </a:rPr>
              <a:t>https://github.com/openconfig/public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42678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Where </a:t>
            </a:r>
            <a:r>
              <a:rPr spc="85" dirty="0"/>
              <a:t>to </a:t>
            </a:r>
            <a:r>
              <a:rPr spc="80" dirty="0"/>
              <a:t>get </a:t>
            </a:r>
            <a:r>
              <a:rPr spc="50" dirty="0"/>
              <a:t>the</a:t>
            </a:r>
            <a:r>
              <a:rPr spc="-20" dirty="0"/>
              <a:t> </a:t>
            </a:r>
            <a:r>
              <a:rPr spc="40" dirty="0"/>
              <a:t>Models?</a:t>
            </a:r>
          </a:p>
        </p:txBody>
      </p:sp>
      <p:sp>
        <p:nvSpPr>
          <p:cNvPr id="4" name="object 4"/>
          <p:cNvSpPr/>
          <p:nvPr/>
        </p:nvSpPr>
        <p:spPr>
          <a:xfrm>
            <a:off x="4568952" y="1078230"/>
            <a:ext cx="4120896" cy="3464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626072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2720" y="139687"/>
            <a:ext cx="31483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YANG </a:t>
            </a:r>
            <a:r>
              <a:rPr spc="-20" dirty="0"/>
              <a:t>Data</a:t>
            </a:r>
            <a:r>
              <a:rPr spc="80" dirty="0"/>
              <a:t> </a:t>
            </a:r>
            <a:r>
              <a:rPr spc="50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2223" y="1288643"/>
            <a:ext cx="7484109" cy="27660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69850" marR="5080">
              <a:lnSpc>
                <a:spcPts val="2280"/>
              </a:lnSpc>
              <a:spcBef>
                <a:spcPts val="275"/>
              </a:spcBef>
            </a:pPr>
            <a:r>
              <a:rPr sz="2000" spc="-5" dirty="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sz="2000" spc="40" dirty="0">
                <a:solidFill>
                  <a:srgbClr val="282828"/>
                </a:solidFill>
                <a:latin typeface="Arial"/>
                <a:cs typeface="Arial"/>
              </a:rPr>
              <a:t>model </a:t>
            </a:r>
            <a:r>
              <a:rPr sz="2000" spc="15" dirty="0">
                <a:solidFill>
                  <a:srgbClr val="282828"/>
                </a:solidFill>
                <a:latin typeface="Arial"/>
                <a:cs typeface="Arial"/>
              </a:rPr>
              <a:t>can </a:t>
            </a:r>
            <a:r>
              <a:rPr sz="2000" spc="55" dirty="0">
                <a:solidFill>
                  <a:srgbClr val="282828"/>
                </a:solidFill>
                <a:latin typeface="Arial"/>
                <a:cs typeface="Arial"/>
              </a:rPr>
              <a:t>be </a:t>
            </a:r>
            <a:r>
              <a:rPr sz="2000" spc="20" dirty="0">
                <a:solidFill>
                  <a:srgbClr val="282828"/>
                </a:solidFill>
                <a:latin typeface="Arial"/>
                <a:cs typeface="Arial"/>
              </a:rPr>
              <a:t>displayed </a:t>
            </a:r>
            <a:r>
              <a:rPr sz="2000" spc="10" dirty="0">
                <a:solidFill>
                  <a:srgbClr val="282828"/>
                </a:solidFill>
                <a:latin typeface="Arial"/>
                <a:cs typeface="Arial"/>
              </a:rPr>
              <a:t>and </a:t>
            </a:r>
            <a:r>
              <a:rPr sz="2000" spc="35" dirty="0">
                <a:solidFill>
                  <a:srgbClr val="282828"/>
                </a:solidFill>
                <a:latin typeface="Arial"/>
                <a:cs typeface="Arial"/>
              </a:rPr>
              <a:t>represented </a:t>
            </a:r>
            <a:r>
              <a:rPr sz="2000" spc="-5" dirty="0">
                <a:solidFill>
                  <a:srgbClr val="282828"/>
                </a:solidFill>
                <a:latin typeface="Arial"/>
                <a:cs typeface="Arial"/>
              </a:rPr>
              <a:t>in </a:t>
            </a:r>
            <a:r>
              <a:rPr sz="2000" spc="-10" dirty="0">
                <a:solidFill>
                  <a:srgbClr val="282828"/>
                </a:solidFill>
                <a:latin typeface="Arial"/>
                <a:cs typeface="Arial"/>
              </a:rPr>
              <a:t>any </a:t>
            </a:r>
            <a:r>
              <a:rPr sz="2000" spc="30" dirty="0">
                <a:solidFill>
                  <a:srgbClr val="282828"/>
                </a:solidFill>
                <a:latin typeface="Arial"/>
                <a:cs typeface="Arial"/>
              </a:rPr>
              <a:t>number </a:t>
            </a:r>
            <a:r>
              <a:rPr sz="2000" spc="55" dirty="0">
                <a:solidFill>
                  <a:srgbClr val="282828"/>
                </a:solidFill>
                <a:latin typeface="Arial"/>
                <a:cs typeface="Arial"/>
              </a:rPr>
              <a:t>of  </a:t>
            </a:r>
            <a:r>
              <a:rPr sz="2000" spc="30" dirty="0">
                <a:solidFill>
                  <a:srgbClr val="282828"/>
                </a:solidFill>
                <a:latin typeface="Arial"/>
                <a:cs typeface="Arial"/>
              </a:rPr>
              <a:t>formats </a:t>
            </a:r>
            <a:r>
              <a:rPr sz="2000" spc="35" dirty="0">
                <a:solidFill>
                  <a:srgbClr val="282828"/>
                </a:solidFill>
                <a:latin typeface="Arial"/>
                <a:cs typeface="Arial"/>
              </a:rPr>
              <a:t>depending </a:t>
            </a:r>
            <a:r>
              <a:rPr sz="2000" spc="25" dirty="0">
                <a:solidFill>
                  <a:srgbClr val="282828"/>
                </a:solidFill>
                <a:latin typeface="Arial"/>
                <a:cs typeface="Arial"/>
              </a:rPr>
              <a:t>on needs </a:t>
            </a:r>
            <a:r>
              <a:rPr sz="2000" spc="10" dirty="0">
                <a:solidFill>
                  <a:srgbClr val="282828"/>
                </a:solidFill>
                <a:latin typeface="Arial"/>
                <a:cs typeface="Arial"/>
              </a:rPr>
              <a:t>at </a:t>
            </a:r>
            <a:r>
              <a:rPr sz="2000" spc="35" dirty="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sz="2000" spc="30" dirty="0">
                <a:solidFill>
                  <a:srgbClr val="282828"/>
                </a:solidFill>
                <a:latin typeface="Arial"/>
                <a:cs typeface="Arial"/>
              </a:rPr>
              <a:t>time. </a:t>
            </a:r>
            <a:r>
              <a:rPr sz="2000" spc="20" dirty="0">
                <a:solidFill>
                  <a:srgbClr val="282828"/>
                </a:solidFill>
                <a:latin typeface="Arial"/>
                <a:cs typeface="Arial"/>
              </a:rPr>
              <a:t>Some </a:t>
            </a:r>
            <a:r>
              <a:rPr sz="2000" spc="30" dirty="0">
                <a:solidFill>
                  <a:srgbClr val="282828"/>
                </a:solidFill>
                <a:latin typeface="Arial"/>
                <a:cs typeface="Arial"/>
              </a:rPr>
              <a:t>options</a:t>
            </a:r>
            <a:r>
              <a:rPr sz="2000" spc="3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282828"/>
                </a:solidFill>
                <a:latin typeface="Arial"/>
                <a:cs typeface="Arial"/>
              </a:rPr>
              <a:t>include:</a:t>
            </a:r>
            <a:endParaRPr sz="2000">
              <a:latin typeface="Arial"/>
              <a:cs typeface="Arial"/>
            </a:endParaRPr>
          </a:p>
          <a:p>
            <a:pPr marL="182245" indent="-170180">
              <a:lnSpc>
                <a:spcPct val="100000"/>
              </a:lnSpc>
              <a:spcBef>
                <a:spcPts val="925"/>
              </a:spcBef>
              <a:buSzPct val="80000"/>
              <a:buChar char="•"/>
              <a:tabLst>
                <a:tab pos="182880" algn="l"/>
              </a:tabLst>
            </a:pPr>
            <a:r>
              <a:rPr sz="2000" spc="-45" dirty="0">
                <a:solidFill>
                  <a:srgbClr val="282828"/>
                </a:solidFill>
                <a:latin typeface="Arial"/>
                <a:cs typeface="Arial"/>
              </a:rPr>
              <a:t>YANG</a:t>
            </a:r>
            <a:r>
              <a:rPr sz="2000" spc="3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282828"/>
                </a:solidFill>
                <a:latin typeface="Arial"/>
                <a:cs typeface="Arial"/>
              </a:rPr>
              <a:t>Language</a:t>
            </a:r>
            <a:endParaRPr sz="2000">
              <a:latin typeface="Arial"/>
              <a:cs typeface="Arial"/>
            </a:endParaRPr>
          </a:p>
          <a:p>
            <a:pPr marL="182245" indent="-170180">
              <a:lnSpc>
                <a:spcPct val="100000"/>
              </a:lnSpc>
              <a:spcBef>
                <a:spcPts val="980"/>
              </a:spcBef>
              <a:buSzPct val="80000"/>
              <a:buChar char="•"/>
              <a:tabLst>
                <a:tab pos="182880" algn="l"/>
              </a:tabLst>
            </a:pPr>
            <a:r>
              <a:rPr sz="2000" dirty="0">
                <a:solidFill>
                  <a:srgbClr val="282828"/>
                </a:solidFill>
                <a:latin typeface="Arial"/>
                <a:cs typeface="Arial"/>
              </a:rPr>
              <a:t>Clear</a:t>
            </a:r>
            <a:r>
              <a:rPr sz="2000" spc="5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282828"/>
                </a:solidFill>
                <a:latin typeface="Arial"/>
                <a:cs typeface="Arial"/>
              </a:rPr>
              <a:t>Text</a:t>
            </a:r>
            <a:endParaRPr sz="2000">
              <a:latin typeface="Arial"/>
              <a:cs typeface="Arial"/>
            </a:endParaRPr>
          </a:p>
          <a:p>
            <a:pPr marL="182245" indent="-170180">
              <a:lnSpc>
                <a:spcPct val="100000"/>
              </a:lnSpc>
              <a:spcBef>
                <a:spcPts val="975"/>
              </a:spcBef>
              <a:buSzPct val="80000"/>
              <a:buChar char="•"/>
              <a:tabLst>
                <a:tab pos="182880" algn="l"/>
              </a:tabLst>
            </a:pPr>
            <a:r>
              <a:rPr sz="2000" spc="-20" dirty="0">
                <a:solidFill>
                  <a:srgbClr val="282828"/>
                </a:solidFill>
                <a:latin typeface="Arial"/>
                <a:cs typeface="Arial"/>
              </a:rPr>
              <a:t>XML</a:t>
            </a:r>
            <a:endParaRPr sz="2000">
              <a:latin typeface="Arial"/>
              <a:cs typeface="Arial"/>
            </a:endParaRPr>
          </a:p>
          <a:p>
            <a:pPr marL="182245" indent="-170180">
              <a:lnSpc>
                <a:spcPct val="100000"/>
              </a:lnSpc>
              <a:spcBef>
                <a:spcPts val="985"/>
              </a:spcBef>
              <a:buSzPct val="80000"/>
              <a:buChar char="•"/>
              <a:tabLst>
                <a:tab pos="182880" algn="l"/>
              </a:tabLst>
            </a:pPr>
            <a:r>
              <a:rPr sz="2000" spc="-10" dirty="0">
                <a:solidFill>
                  <a:srgbClr val="282828"/>
                </a:solidFill>
                <a:latin typeface="Arial"/>
                <a:cs typeface="Arial"/>
              </a:rPr>
              <a:t>JSON</a:t>
            </a:r>
            <a:endParaRPr sz="2000">
              <a:latin typeface="Arial"/>
              <a:cs typeface="Arial"/>
            </a:endParaRPr>
          </a:p>
          <a:p>
            <a:pPr marL="182245" indent="-170180">
              <a:lnSpc>
                <a:spcPct val="100000"/>
              </a:lnSpc>
              <a:spcBef>
                <a:spcPts val="980"/>
              </a:spcBef>
              <a:buSzPct val="80000"/>
              <a:buChar char="•"/>
              <a:tabLst>
                <a:tab pos="182880" algn="l"/>
              </a:tabLst>
            </a:pPr>
            <a:r>
              <a:rPr sz="2000" spc="20" dirty="0">
                <a:solidFill>
                  <a:srgbClr val="282828"/>
                </a:solidFill>
                <a:latin typeface="Arial"/>
                <a:cs typeface="Arial"/>
              </a:rPr>
              <a:t>HTML/JavaScript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759452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3939" y="150228"/>
            <a:ext cx="12871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Agenda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5303" y="1099781"/>
            <a:ext cx="4178935" cy="1882139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82245" indent="-170180">
              <a:lnSpc>
                <a:spcPct val="100000"/>
              </a:lnSpc>
              <a:spcBef>
                <a:spcPts val="1100"/>
              </a:spcBef>
              <a:buSzPct val="78125"/>
              <a:buChar char="•"/>
              <a:tabLst>
                <a:tab pos="182880" algn="l"/>
              </a:tabLst>
            </a:pP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sz="1600" spc="-15" dirty="0">
                <a:solidFill>
                  <a:srgbClr val="282828"/>
                </a:solidFill>
                <a:latin typeface="Arial"/>
                <a:cs typeface="Arial"/>
              </a:rPr>
              <a:t>Road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Model </a:t>
            </a:r>
            <a:r>
              <a:rPr sz="1600" dirty="0">
                <a:solidFill>
                  <a:srgbClr val="282828"/>
                </a:solidFill>
                <a:latin typeface="Arial"/>
                <a:cs typeface="Arial"/>
              </a:rPr>
              <a:t>Driven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Programmability</a:t>
            </a:r>
            <a:endParaRPr sz="1600" dirty="0">
              <a:latin typeface="Arial"/>
              <a:cs typeface="Arial"/>
            </a:endParaRPr>
          </a:p>
          <a:p>
            <a:pPr marL="182245" indent="-170180">
              <a:lnSpc>
                <a:spcPct val="100000"/>
              </a:lnSpc>
              <a:spcBef>
                <a:spcPts val="1000"/>
              </a:spcBef>
              <a:buSzPct val="78125"/>
              <a:buChar char="•"/>
              <a:tabLst>
                <a:tab pos="182880" algn="l"/>
              </a:tabLst>
            </a:pP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Introduction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sz="1600" spc="-35" dirty="0">
                <a:solidFill>
                  <a:srgbClr val="282828"/>
                </a:solidFill>
                <a:latin typeface="Arial"/>
                <a:cs typeface="Arial"/>
              </a:rPr>
              <a:t>YANG </a:t>
            </a:r>
            <a:r>
              <a:rPr sz="1600" spc="-15" dirty="0">
                <a:solidFill>
                  <a:srgbClr val="282828"/>
                </a:solidFill>
                <a:latin typeface="Arial"/>
                <a:cs typeface="Arial"/>
              </a:rPr>
              <a:t>Data</a:t>
            </a:r>
            <a:r>
              <a:rPr sz="1600" spc="8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Models</a:t>
            </a:r>
            <a:endParaRPr sz="1600" dirty="0">
              <a:latin typeface="Arial"/>
              <a:cs typeface="Arial"/>
            </a:endParaRPr>
          </a:p>
          <a:p>
            <a:pPr marL="182245" indent="-170180">
              <a:lnSpc>
                <a:spcPct val="100000"/>
              </a:lnSpc>
              <a:spcBef>
                <a:spcPts val="1005"/>
              </a:spcBef>
              <a:buSzPct val="78125"/>
              <a:buChar char="•"/>
              <a:tabLst>
                <a:tab pos="182880" algn="l"/>
              </a:tabLst>
            </a:pP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Introduction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sz="1600" spc="-50" dirty="0">
                <a:solidFill>
                  <a:srgbClr val="282828"/>
                </a:solidFill>
                <a:latin typeface="Arial"/>
                <a:cs typeface="Arial"/>
              </a:rPr>
              <a:t>NETCONF</a:t>
            </a:r>
            <a:endParaRPr sz="1600" dirty="0">
              <a:latin typeface="Arial"/>
              <a:cs typeface="Arial"/>
            </a:endParaRPr>
          </a:p>
          <a:p>
            <a:pPr marL="182245" indent="-170180">
              <a:lnSpc>
                <a:spcPct val="100000"/>
              </a:lnSpc>
              <a:spcBef>
                <a:spcPts val="1005"/>
              </a:spcBef>
              <a:buSzPct val="78125"/>
              <a:buChar char="•"/>
              <a:tabLst>
                <a:tab pos="182880" algn="l"/>
              </a:tabLst>
            </a:pP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Introduction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sz="1600" spc="-60" dirty="0">
                <a:solidFill>
                  <a:srgbClr val="282828"/>
                </a:solidFill>
                <a:latin typeface="Arial"/>
                <a:cs typeface="Arial"/>
              </a:rPr>
              <a:t>RESTCONF</a:t>
            </a:r>
            <a:endParaRPr sz="1600" dirty="0">
              <a:latin typeface="Arial"/>
              <a:cs typeface="Arial"/>
            </a:endParaRPr>
          </a:p>
          <a:p>
            <a:pPr marL="182245" indent="-170180">
              <a:lnSpc>
                <a:spcPct val="100000"/>
              </a:lnSpc>
              <a:spcBef>
                <a:spcPts val="1005"/>
              </a:spcBef>
              <a:buSzPct val="78125"/>
              <a:buChar char="•"/>
              <a:tabLst>
                <a:tab pos="182880" algn="l"/>
              </a:tabLst>
            </a:pP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Conclusion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282828"/>
                </a:solidFill>
                <a:latin typeface="Arial"/>
                <a:cs typeface="Arial"/>
              </a:rPr>
              <a:t>Q/A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1306" y="3658951"/>
            <a:ext cx="7367905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40"/>
              </a:lnSpc>
              <a:spcBef>
                <a:spcPts val="100"/>
              </a:spcBef>
            </a:pPr>
            <a:r>
              <a:rPr sz="1800" spc="30" dirty="0">
                <a:solidFill>
                  <a:srgbClr val="282828"/>
                </a:solidFill>
                <a:latin typeface="Arial"/>
                <a:cs typeface="Arial"/>
              </a:rPr>
              <a:t>Note: </a:t>
            </a:r>
            <a:r>
              <a:rPr sz="1800" spc="5" dirty="0">
                <a:solidFill>
                  <a:srgbClr val="282828"/>
                </a:solidFill>
                <a:latin typeface="Arial"/>
                <a:cs typeface="Arial"/>
              </a:rPr>
              <a:t>All </a:t>
            </a:r>
            <a:r>
              <a:rPr sz="1800" spc="55" dirty="0">
                <a:solidFill>
                  <a:srgbClr val="282828"/>
                </a:solidFill>
                <a:latin typeface="Arial"/>
                <a:cs typeface="Arial"/>
              </a:rPr>
              <a:t>code </a:t>
            </a:r>
            <a:r>
              <a:rPr sz="1800" spc="15" dirty="0">
                <a:solidFill>
                  <a:srgbClr val="282828"/>
                </a:solidFill>
                <a:latin typeface="Arial"/>
                <a:cs typeface="Arial"/>
              </a:rPr>
              <a:t>samples </a:t>
            </a:r>
            <a:r>
              <a:rPr sz="1800" spc="35" dirty="0">
                <a:solidFill>
                  <a:srgbClr val="282828"/>
                </a:solidFill>
                <a:latin typeface="Arial"/>
                <a:cs typeface="Arial"/>
              </a:rPr>
              <a:t>referenced </a:t>
            </a:r>
            <a:r>
              <a:rPr sz="1800" spc="-5" dirty="0">
                <a:solidFill>
                  <a:srgbClr val="282828"/>
                </a:solidFill>
                <a:latin typeface="Arial"/>
                <a:cs typeface="Arial"/>
              </a:rPr>
              <a:t>in </a:t>
            </a:r>
            <a:r>
              <a:rPr sz="1800" spc="15" dirty="0">
                <a:solidFill>
                  <a:srgbClr val="282828"/>
                </a:solidFill>
                <a:latin typeface="Arial"/>
                <a:cs typeface="Arial"/>
              </a:rPr>
              <a:t>this </a:t>
            </a:r>
            <a:r>
              <a:rPr sz="1800" spc="20" dirty="0">
                <a:solidFill>
                  <a:srgbClr val="282828"/>
                </a:solidFill>
                <a:latin typeface="Arial"/>
                <a:cs typeface="Arial"/>
              </a:rPr>
              <a:t>presentation </a:t>
            </a:r>
            <a:r>
              <a:rPr sz="1800" spc="5" dirty="0">
                <a:solidFill>
                  <a:srgbClr val="282828"/>
                </a:solidFill>
                <a:latin typeface="Arial"/>
                <a:cs typeface="Arial"/>
              </a:rPr>
              <a:t>are </a:t>
            </a:r>
            <a:r>
              <a:rPr sz="1800" spc="-5" dirty="0">
                <a:solidFill>
                  <a:srgbClr val="282828"/>
                </a:solidFill>
                <a:latin typeface="Arial"/>
                <a:cs typeface="Arial"/>
              </a:rPr>
              <a:t>available</a:t>
            </a:r>
            <a:r>
              <a:rPr sz="1800" spc="3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282828"/>
                </a:solidFill>
                <a:latin typeface="Arial"/>
                <a:cs typeface="Arial"/>
              </a:rPr>
              <a:t>at</a:t>
            </a:r>
            <a:endParaRPr sz="1800" dirty="0">
              <a:latin typeface="Arial"/>
              <a:cs typeface="Arial"/>
            </a:endParaRPr>
          </a:p>
          <a:p>
            <a:pPr marL="2576195">
              <a:lnSpc>
                <a:spcPts val="2140"/>
              </a:lnSpc>
            </a:pPr>
            <a:r>
              <a:rPr sz="1800" u="sng" spc="-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https://github.</a:t>
            </a:r>
            <a:r>
              <a:rPr lang="en-US" sz="1800" u="sng" spc="-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cisco.</a:t>
            </a:r>
            <a:r>
              <a:rPr sz="1800" u="sng" spc="-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com/</a:t>
            </a:r>
            <a:r>
              <a:rPr lang="en-US" sz="1800" u="sng" spc="-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</a:rPr>
              <a:t>XXX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4590842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45199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Working </a:t>
            </a:r>
            <a:r>
              <a:rPr spc="65" dirty="0"/>
              <a:t>with </a:t>
            </a:r>
            <a:r>
              <a:rPr spc="-55" dirty="0"/>
              <a:t>YANG</a:t>
            </a:r>
            <a:r>
              <a:rPr spc="5" dirty="0"/>
              <a:t> </a:t>
            </a:r>
            <a:r>
              <a:rPr spc="50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00204" y="3484346"/>
            <a:ext cx="3202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solidFill>
                  <a:srgbClr val="282828"/>
                </a:solidFill>
                <a:latin typeface="Arial"/>
                <a:cs typeface="Arial"/>
              </a:rPr>
              <a:t>Example output edited for simplicity and</a:t>
            </a:r>
            <a:r>
              <a:rPr sz="1200" i="1" spc="-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i="1" spc="-5" dirty="0">
                <a:solidFill>
                  <a:srgbClr val="282828"/>
                </a:solidFill>
                <a:latin typeface="Arial"/>
                <a:cs typeface="Arial"/>
              </a:rPr>
              <a:t>brevity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7387" y="1072896"/>
            <a:ext cx="8346440" cy="2383155"/>
          </a:xfrm>
          <a:custGeom>
            <a:avLst/>
            <a:gdLst/>
            <a:ahLst/>
            <a:cxnLst/>
            <a:rect l="l" t="t" r="r" b="b"/>
            <a:pathLst>
              <a:path w="8346440" h="2383154">
                <a:moveTo>
                  <a:pt x="8346185" y="0"/>
                </a:moveTo>
                <a:lnTo>
                  <a:pt x="0" y="0"/>
                </a:lnTo>
                <a:lnTo>
                  <a:pt x="0" y="2382774"/>
                </a:lnTo>
                <a:lnTo>
                  <a:pt x="8346185" y="2382774"/>
                </a:lnTo>
                <a:lnTo>
                  <a:pt x="8346185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8792" y="1074165"/>
            <a:ext cx="3894454" cy="854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DevNet$ pyang –f tree</a:t>
            </a:r>
            <a:r>
              <a:rPr sz="1200" spc="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ietf-interfaces.yang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module:</a:t>
            </a:r>
            <a:r>
              <a:rPr sz="12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ietf-interfaces</a:t>
            </a:r>
            <a:endParaRPr sz="1200">
              <a:latin typeface="Courier New"/>
              <a:cs typeface="Courier New"/>
            </a:endParaRPr>
          </a:p>
          <a:p>
            <a:pPr marL="288290">
              <a:lnSpc>
                <a:spcPct val="100000"/>
              </a:lnSpc>
              <a:spcBef>
                <a:spcPts val="25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+--rw</a:t>
            </a:r>
            <a:r>
              <a:rPr sz="12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interfaces</a:t>
            </a:r>
            <a:endParaRPr sz="12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75586" y="1974212"/>
          <a:ext cx="5682615" cy="12493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4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4143">
                <a:tc>
                  <a:txBody>
                    <a:bodyPr/>
                    <a:lstStyle/>
                    <a:p>
                      <a:pPr marL="31750">
                        <a:lnSpc>
                          <a:spcPts val="124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124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+--rw interface*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[name]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264">
                <a:tc>
                  <a:txBody>
                    <a:bodyPr/>
                    <a:lstStyle/>
                    <a:p>
                      <a:pPr marL="31750">
                        <a:lnSpc>
                          <a:spcPts val="141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368935">
                        <a:lnSpc>
                          <a:spcPts val="141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+--rw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name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ts val="141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string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264">
                <a:tc>
                  <a:txBody>
                    <a:bodyPr/>
                    <a:lstStyle/>
                    <a:p>
                      <a:pPr marL="31750">
                        <a:lnSpc>
                          <a:spcPts val="1405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368935">
                        <a:lnSpc>
                          <a:spcPts val="1405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+--rw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description?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ts val="1405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string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646">
                <a:tc>
                  <a:txBody>
                    <a:bodyPr/>
                    <a:lstStyle/>
                    <a:p>
                      <a:pPr marL="31750">
                        <a:lnSpc>
                          <a:spcPts val="141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368935">
                        <a:lnSpc>
                          <a:spcPts val="141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+--rw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type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ts val="141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identityref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264">
                <a:tc>
                  <a:txBody>
                    <a:bodyPr/>
                    <a:lstStyle/>
                    <a:p>
                      <a:pPr marL="31750">
                        <a:lnSpc>
                          <a:spcPts val="141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368935">
                        <a:lnSpc>
                          <a:spcPts val="141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+--rw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enabled?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ts val="141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boolean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762">
                <a:tc>
                  <a:txBody>
                    <a:bodyPr/>
                    <a:lstStyle/>
                    <a:p>
                      <a:pPr marL="31750">
                        <a:lnSpc>
                          <a:spcPts val="1405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368935">
                        <a:lnSpc>
                          <a:spcPts val="1405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+--rw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link-up-down-trap-enable?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ts val="1405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enumeration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{if-mib}?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43958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523939" y="1164729"/>
            <a:ext cx="3046095" cy="163957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8905" indent="-116839">
              <a:lnSpc>
                <a:spcPct val="100000"/>
              </a:lnSpc>
              <a:spcBef>
                <a:spcPts val="1100"/>
              </a:spcBef>
              <a:buSzPct val="59375"/>
              <a:buChar char="•"/>
              <a:tabLst>
                <a:tab pos="129539" algn="l"/>
              </a:tabLst>
            </a:pP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Python </a:t>
            </a:r>
            <a:r>
              <a:rPr sz="1600" spc="-35" dirty="0">
                <a:solidFill>
                  <a:srgbClr val="282828"/>
                </a:solidFill>
                <a:latin typeface="Arial"/>
                <a:cs typeface="Arial"/>
              </a:rPr>
              <a:t>YANG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Library</a:t>
            </a:r>
            <a:endParaRPr sz="1600" dirty="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1000"/>
              </a:spcBef>
              <a:buSzPct val="59375"/>
              <a:buChar char="•"/>
              <a:tabLst>
                <a:tab pos="129539" algn="l"/>
              </a:tabLst>
            </a:pPr>
            <a:r>
              <a:rPr sz="1600" dirty="0">
                <a:solidFill>
                  <a:srgbClr val="282828"/>
                </a:solidFill>
                <a:latin typeface="Arial"/>
                <a:cs typeface="Arial"/>
              </a:rPr>
              <a:t>Validate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and display </a:t>
            </a:r>
            <a:r>
              <a:rPr sz="1600" spc="-35" dirty="0">
                <a:solidFill>
                  <a:srgbClr val="282828"/>
                </a:solidFill>
                <a:latin typeface="Arial"/>
                <a:cs typeface="Arial"/>
              </a:rPr>
              <a:t>YANG</a:t>
            </a:r>
            <a:r>
              <a:rPr sz="1600" spc="7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files</a:t>
            </a:r>
            <a:endParaRPr sz="1600" dirty="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100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Many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formats </a:t>
            </a:r>
            <a:r>
              <a:rPr sz="1600" spc="40" dirty="0">
                <a:solidFill>
                  <a:srgbClr val="282828"/>
                </a:solidFill>
                <a:latin typeface="Arial"/>
                <a:cs typeface="Arial"/>
              </a:rPr>
              <a:t>for</a:t>
            </a:r>
            <a:r>
              <a:rPr sz="1600" spc="6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display</a:t>
            </a:r>
            <a:endParaRPr sz="1600" dirty="0">
              <a:latin typeface="Arial"/>
              <a:cs typeface="Arial"/>
            </a:endParaRPr>
          </a:p>
          <a:p>
            <a:pPr marL="243840" lvl="1" indent="-111760">
              <a:lnSpc>
                <a:spcPct val="100000"/>
              </a:lnSpc>
              <a:spcBef>
                <a:spcPts val="530"/>
              </a:spcBef>
              <a:buSzPct val="58333"/>
              <a:buChar char="•"/>
              <a:tabLst>
                <a:tab pos="244475" algn="l"/>
              </a:tabLst>
            </a:pPr>
            <a:r>
              <a:rPr sz="1200" spc="10" dirty="0">
                <a:solidFill>
                  <a:srgbClr val="282828"/>
                </a:solidFill>
                <a:latin typeface="Arial"/>
                <a:cs typeface="Arial"/>
              </a:rPr>
              <a:t>Text:</a:t>
            </a:r>
            <a:r>
              <a:rPr sz="120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282828"/>
                </a:solidFill>
                <a:latin typeface="Arial"/>
                <a:cs typeface="Arial"/>
              </a:rPr>
              <a:t>tree</a:t>
            </a:r>
            <a:endParaRPr sz="1200" dirty="0">
              <a:latin typeface="Arial"/>
              <a:cs typeface="Arial"/>
            </a:endParaRPr>
          </a:p>
          <a:p>
            <a:pPr marL="243840" lvl="1" indent="-111760">
              <a:lnSpc>
                <a:spcPct val="100000"/>
              </a:lnSpc>
              <a:spcBef>
                <a:spcPts val="530"/>
              </a:spcBef>
              <a:buSzPct val="58333"/>
              <a:buChar char="•"/>
              <a:tabLst>
                <a:tab pos="244475" algn="l"/>
              </a:tabLst>
            </a:pPr>
            <a:r>
              <a:rPr sz="1200" spc="-10" dirty="0">
                <a:solidFill>
                  <a:srgbClr val="282828"/>
                </a:solidFill>
                <a:latin typeface="Arial"/>
                <a:cs typeface="Arial"/>
              </a:rPr>
              <a:t>HTML:</a:t>
            </a:r>
            <a:r>
              <a:rPr sz="120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spc="15" dirty="0">
                <a:solidFill>
                  <a:srgbClr val="282828"/>
                </a:solidFill>
                <a:latin typeface="Arial"/>
                <a:cs typeface="Arial"/>
              </a:rPr>
              <a:t>jstree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204406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Using</a:t>
            </a:r>
            <a:r>
              <a:rPr spc="-15" dirty="0"/>
              <a:t> </a:t>
            </a:r>
            <a:r>
              <a:rPr spc="35" dirty="0"/>
              <a:t>pyang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70A61C3-988D-C14F-9DA2-D4626485C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234" y="139687"/>
            <a:ext cx="5802145" cy="45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14234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62464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Augmentation </a:t>
            </a:r>
            <a:r>
              <a:rPr spc="20" dirty="0"/>
              <a:t>and </a:t>
            </a:r>
            <a:r>
              <a:rPr spc="10" dirty="0"/>
              <a:t>Deviations </a:t>
            </a:r>
            <a:r>
              <a:rPr spc="-5" dirty="0"/>
              <a:t>in</a:t>
            </a:r>
            <a:r>
              <a:rPr spc="85" dirty="0"/>
              <a:t> </a:t>
            </a:r>
            <a:r>
              <a:rPr spc="-55" dirty="0"/>
              <a:t>YANG</a:t>
            </a:r>
          </a:p>
        </p:txBody>
      </p:sp>
      <p:sp>
        <p:nvSpPr>
          <p:cNvPr id="3" name="object 3"/>
          <p:cNvSpPr/>
          <p:nvPr/>
        </p:nvSpPr>
        <p:spPr>
          <a:xfrm>
            <a:off x="3425190" y="1728216"/>
            <a:ext cx="2293619" cy="1528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9453" y="2365248"/>
            <a:ext cx="2570226" cy="1713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3126" y="2417038"/>
            <a:ext cx="7943850" cy="2348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28"/>
                </a:solidFill>
                <a:latin typeface="Arial"/>
                <a:cs typeface="Arial"/>
              </a:rPr>
              <a:t>Standard</a:t>
            </a:r>
            <a:r>
              <a:rPr sz="1800" spc="-1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28"/>
                </a:solidFill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Arial"/>
              <a:cs typeface="Arial"/>
            </a:endParaRPr>
          </a:p>
          <a:p>
            <a:pPr marL="2519045" marR="3017520" algn="ctr">
              <a:lnSpc>
                <a:spcPct val="114999"/>
              </a:lnSpc>
            </a:pPr>
            <a:r>
              <a:rPr sz="2000" spc="15" dirty="0">
                <a:solidFill>
                  <a:srgbClr val="282828"/>
                </a:solidFill>
                <a:latin typeface="Arial"/>
                <a:cs typeface="Arial"/>
              </a:rPr>
              <a:t>Standard </a:t>
            </a:r>
            <a:r>
              <a:rPr sz="2000" spc="40" dirty="0">
                <a:solidFill>
                  <a:srgbClr val="282828"/>
                </a:solidFill>
                <a:latin typeface="Arial"/>
                <a:cs typeface="Arial"/>
              </a:rPr>
              <a:t>Model</a:t>
            </a:r>
            <a:r>
              <a:rPr sz="2000" spc="2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000" spc="45" dirty="0">
                <a:solidFill>
                  <a:srgbClr val="282828"/>
                </a:solidFill>
                <a:latin typeface="Arial"/>
                <a:cs typeface="Arial"/>
              </a:rPr>
              <a:t>with  </a:t>
            </a:r>
            <a:r>
              <a:rPr sz="2000" spc="25" dirty="0">
                <a:solidFill>
                  <a:srgbClr val="282828"/>
                </a:solidFill>
                <a:latin typeface="Arial"/>
                <a:cs typeface="Arial"/>
              </a:rPr>
              <a:t>Augmentation</a:t>
            </a:r>
            <a:endParaRPr sz="2000">
              <a:latin typeface="Arial"/>
              <a:cs typeface="Arial"/>
            </a:endParaRPr>
          </a:p>
          <a:p>
            <a:pPr marL="5518785" algn="ctr">
              <a:lnSpc>
                <a:spcPct val="100000"/>
              </a:lnSpc>
              <a:spcBef>
                <a:spcPts val="120"/>
              </a:spcBef>
            </a:pPr>
            <a:r>
              <a:rPr sz="2000" spc="15" dirty="0">
                <a:solidFill>
                  <a:srgbClr val="282828"/>
                </a:solidFill>
                <a:latin typeface="Arial"/>
                <a:cs typeface="Arial"/>
              </a:rPr>
              <a:t>Standard </a:t>
            </a:r>
            <a:r>
              <a:rPr sz="2000" spc="40" dirty="0">
                <a:solidFill>
                  <a:srgbClr val="282828"/>
                </a:solidFill>
                <a:latin typeface="Arial"/>
                <a:cs typeface="Arial"/>
              </a:rPr>
              <a:t>Model</a:t>
            </a:r>
            <a:r>
              <a:rPr sz="2000" spc="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000" spc="45" dirty="0">
                <a:solidFill>
                  <a:srgbClr val="282828"/>
                </a:solidFill>
                <a:latin typeface="Arial"/>
                <a:cs typeface="Arial"/>
              </a:rPr>
              <a:t>with</a:t>
            </a:r>
            <a:endParaRPr sz="2000">
              <a:latin typeface="Arial"/>
              <a:cs typeface="Arial"/>
            </a:endParaRPr>
          </a:p>
          <a:p>
            <a:pPr marL="5543550" algn="ctr">
              <a:lnSpc>
                <a:spcPct val="100000"/>
              </a:lnSpc>
              <a:spcBef>
                <a:spcPts val="360"/>
              </a:spcBef>
            </a:pPr>
            <a:r>
              <a:rPr sz="2000" dirty="0">
                <a:solidFill>
                  <a:srgbClr val="282828"/>
                </a:solidFill>
                <a:latin typeface="Arial"/>
                <a:cs typeface="Arial"/>
              </a:rPr>
              <a:t>Deviation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7398" y="861822"/>
            <a:ext cx="2327148" cy="1551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669759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162" y="4715256"/>
            <a:ext cx="1108710" cy="36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61106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Actual </a:t>
            </a:r>
            <a:r>
              <a:rPr spc="25" dirty="0"/>
              <a:t>Device </a:t>
            </a:r>
            <a:r>
              <a:rPr spc="-20" dirty="0"/>
              <a:t>Data </a:t>
            </a:r>
            <a:r>
              <a:rPr spc="60" dirty="0"/>
              <a:t>Modeled </a:t>
            </a:r>
            <a:r>
              <a:rPr spc="-5" dirty="0"/>
              <a:t>in</a:t>
            </a:r>
            <a:r>
              <a:rPr spc="170" dirty="0"/>
              <a:t> </a:t>
            </a:r>
            <a:r>
              <a:rPr spc="-55" dirty="0"/>
              <a:t>YANG</a:t>
            </a:r>
          </a:p>
        </p:txBody>
      </p:sp>
      <p:sp>
        <p:nvSpPr>
          <p:cNvPr id="4" name="object 4"/>
          <p:cNvSpPr/>
          <p:nvPr/>
        </p:nvSpPr>
        <p:spPr>
          <a:xfrm>
            <a:off x="336804" y="1184147"/>
            <a:ext cx="8280654" cy="2586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8552969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43717" y="1173454"/>
            <a:ext cx="398399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4785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0000AA"/>
                </a:solidFill>
                <a:latin typeface="Courier New"/>
                <a:cs typeface="Courier New"/>
              </a:rPr>
              <a:t>from </a:t>
            </a:r>
            <a:r>
              <a:rPr sz="900" u="sng" spc="-10" dirty="0">
                <a:solidFill>
                  <a:srgbClr val="00AAAA"/>
                </a:solidFill>
                <a:uFill>
                  <a:solidFill>
                    <a:srgbClr val="00AAAA"/>
                  </a:solidFill>
                </a:uFill>
                <a:latin typeface="Courier New"/>
                <a:cs typeface="Courier New"/>
              </a:rPr>
              <a:t>device_info</a:t>
            </a:r>
            <a:r>
              <a:rPr sz="900" spc="-10" dirty="0">
                <a:solidFill>
                  <a:srgbClr val="00AAAA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0000AA"/>
                </a:solidFill>
                <a:latin typeface="Courier New"/>
                <a:cs typeface="Courier New"/>
              </a:rPr>
              <a:t>import </a:t>
            </a:r>
            <a:r>
              <a:rPr sz="900" spc="-10" dirty="0">
                <a:latin typeface="Courier New"/>
                <a:cs typeface="Courier New"/>
              </a:rPr>
              <a:t>ios_xe1  </a:t>
            </a:r>
            <a:r>
              <a:rPr sz="900" spc="-5" dirty="0">
                <a:solidFill>
                  <a:srgbClr val="0000AA"/>
                </a:solidFill>
                <a:latin typeface="Courier New"/>
                <a:cs typeface="Courier New"/>
              </a:rPr>
              <a:t>from </a:t>
            </a:r>
            <a:r>
              <a:rPr sz="900" u="sng" spc="-10" dirty="0">
                <a:solidFill>
                  <a:srgbClr val="00AAAA"/>
                </a:solidFill>
                <a:uFill>
                  <a:solidFill>
                    <a:srgbClr val="00AAAA"/>
                  </a:solidFill>
                </a:uFill>
                <a:latin typeface="Courier New"/>
                <a:cs typeface="Courier New"/>
              </a:rPr>
              <a:t>ncclient</a:t>
            </a:r>
            <a:r>
              <a:rPr sz="900" spc="-10" dirty="0">
                <a:solidFill>
                  <a:srgbClr val="00AAAA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0000AA"/>
                </a:solidFill>
                <a:latin typeface="Courier New"/>
                <a:cs typeface="Courier New"/>
              </a:rPr>
              <a:t>import </a:t>
            </a:r>
            <a:r>
              <a:rPr sz="900" spc="-10" dirty="0">
                <a:solidFill>
                  <a:srgbClr val="282828"/>
                </a:solidFill>
                <a:latin typeface="Courier New"/>
                <a:cs typeface="Courier New"/>
              </a:rPr>
              <a:t>manager  </a:t>
            </a:r>
            <a:r>
              <a:rPr sz="900" spc="-5" dirty="0">
                <a:solidFill>
                  <a:srgbClr val="0000AA"/>
                </a:solidFill>
                <a:latin typeface="Courier New"/>
                <a:cs typeface="Courier New"/>
              </a:rPr>
              <a:t>import</a:t>
            </a:r>
            <a:r>
              <a:rPr sz="900" spc="-20" dirty="0">
                <a:solidFill>
                  <a:srgbClr val="0000AA"/>
                </a:solidFill>
                <a:latin typeface="Courier New"/>
                <a:cs typeface="Courier New"/>
              </a:rPr>
              <a:t> </a:t>
            </a:r>
            <a:r>
              <a:rPr sz="900" u="sng" spc="-10" dirty="0">
                <a:solidFill>
                  <a:srgbClr val="00AAAA"/>
                </a:solidFill>
                <a:uFill>
                  <a:solidFill>
                    <a:srgbClr val="00AAAA"/>
                  </a:solidFill>
                </a:uFill>
                <a:latin typeface="Courier New"/>
                <a:cs typeface="Courier New"/>
              </a:rPr>
              <a:t>xml.dom.minidom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900" i="1" dirty="0">
                <a:solidFill>
                  <a:srgbClr val="AAAAAA"/>
                </a:solidFill>
                <a:latin typeface="Courier New"/>
                <a:cs typeface="Courier New"/>
              </a:rPr>
              <a:t># </a:t>
            </a:r>
            <a:r>
              <a:rPr sz="900" i="1" spc="-10" dirty="0">
                <a:solidFill>
                  <a:srgbClr val="AAAAAA"/>
                </a:solidFill>
                <a:latin typeface="Courier New"/>
                <a:cs typeface="Courier New"/>
              </a:rPr>
              <a:t>NETCONF filter </a:t>
            </a:r>
            <a:r>
              <a:rPr sz="900" i="1" spc="-5" dirty="0">
                <a:solidFill>
                  <a:srgbClr val="AAAAAA"/>
                </a:solidFill>
                <a:latin typeface="Courier New"/>
                <a:cs typeface="Courier New"/>
              </a:rPr>
              <a:t>to</a:t>
            </a:r>
            <a:r>
              <a:rPr sz="900" i="1" spc="-2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900" i="1" spc="-10" dirty="0">
                <a:solidFill>
                  <a:srgbClr val="AAAAAA"/>
                </a:solidFill>
                <a:latin typeface="Courier New"/>
                <a:cs typeface="Courier New"/>
              </a:rPr>
              <a:t>use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900" spc="-10" dirty="0">
                <a:latin typeface="Courier New"/>
                <a:cs typeface="Courier New"/>
              </a:rPr>
              <a:t>netconf_filter </a:t>
            </a:r>
            <a:r>
              <a:rPr sz="900" dirty="0">
                <a:latin typeface="Courier New"/>
                <a:cs typeface="Courier New"/>
              </a:rPr>
              <a:t>=</a:t>
            </a:r>
            <a:r>
              <a:rPr sz="900" spc="40" dirty="0"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00AAAA"/>
                </a:solidFill>
                <a:latin typeface="Courier New"/>
                <a:cs typeface="Courier New"/>
              </a:rPr>
              <a:t>open</a:t>
            </a:r>
            <a:r>
              <a:rPr sz="900" spc="-10" dirty="0">
                <a:latin typeface="Courier New"/>
                <a:cs typeface="Courier New"/>
              </a:rPr>
              <a:t>(</a:t>
            </a:r>
            <a:r>
              <a:rPr sz="900" spc="-10" dirty="0">
                <a:solidFill>
                  <a:srgbClr val="AA5400"/>
                </a:solidFill>
                <a:latin typeface="Courier New"/>
                <a:cs typeface="Courier New"/>
              </a:rPr>
              <a:t>"filter-ietf-interfaces.xml"</a:t>
            </a:r>
            <a:r>
              <a:rPr sz="900" spc="-10" dirty="0">
                <a:latin typeface="Courier New"/>
                <a:cs typeface="Courier New"/>
              </a:rPr>
              <a:t>).read()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43717" y="2682214"/>
            <a:ext cx="4596765" cy="1913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0000AA"/>
                </a:solidFill>
                <a:latin typeface="Courier New"/>
                <a:cs typeface="Courier New"/>
              </a:rPr>
              <a:t>if</a:t>
            </a:r>
            <a:r>
              <a:rPr sz="900" u="sng" spc="-5" dirty="0">
                <a:solidFill>
                  <a:srgbClr val="0000AA"/>
                </a:solidFill>
                <a:uFill>
                  <a:solidFill>
                    <a:srgbClr val="272727"/>
                  </a:solidFill>
                </a:u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282828"/>
                </a:solidFill>
                <a:latin typeface="Courier New"/>
                <a:cs typeface="Courier New"/>
              </a:rPr>
              <a:t>name </a:t>
            </a:r>
            <a:r>
              <a:rPr sz="900" spc="-5" dirty="0">
                <a:solidFill>
                  <a:srgbClr val="282828"/>
                </a:solidFill>
                <a:latin typeface="Courier New"/>
                <a:cs typeface="Courier New"/>
              </a:rPr>
              <a:t>== </a:t>
            </a:r>
            <a:r>
              <a:rPr sz="900" spc="-5" dirty="0">
                <a:solidFill>
                  <a:srgbClr val="AA5400"/>
                </a:solidFill>
                <a:latin typeface="Courier New"/>
                <a:cs typeface="Courier New"/>
              </a:rPr>
              <a:t>'</a:t>
            </a:r>
            <a:r>
              <a:rPr sz="900" u="sng" spc="-5" dirty="0">
                <a:solidFill>
                  <a:srgbClr val="AA5400"/>
                </a:solidFill>
                <a:uFill>
                  <a:solidFill>
                    <a:srgbClr val="A95300"/>
                  </a:solidFill>
                </a:u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AA5400"/>
                </a:solidFill>
                <a:latin typeface="Courier New"/>
                <a:cs typeface="Courier New"/>
              </a:rPr>
              <a:t>main</a:t>
            </a:r>
            <a:r>
              <a:rPr sz="900" u="sng" dirty="0">
                <a:solidFill>
                  <a:srgbClr val="AA5400"/>
                </a:solidFill>
                <a:uFill>
                  <a:solidFill>
                    <a:srgbClr val="A95300"/>
                  </a:solidFill>
                </a:u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AA5400"/>
                </a:solidFill>
                <a:latin typeface="Courier New"/>
                <a:cs typeface="Courier New"/>
              </a:rPr>
              <a:t>'</a:t>
            </a:r>
            <a:r>
              <a:rPr sz="900" spc="-5" dirty="0">
                <a:solidFill>
                  <a:srgbClr val="282828"/>
                </a:solidFill>
                <a:latin typeface="Courier New"/>
                <a:cs typeface="Courier New"/>
              </a:rPr>
              <a:t>:</a:t>
            </a:r>
            <a:endParaRPr sz="900" dirty="0">
              <a:latin typeface="Courier New"/>
              <a:cs typeface="Courier New"/>
            </a:endParaRPr>
          </a:p>
          <a:p>
            <a:pPr marL="285750">
              <a:lnSpc>
                <a:spcPct val="100000"/>
              </a:lnSpc>
            </a:pPr>
            <a:r>
              <a:rPr sz="900" spc="-5" dirty="0">
                <a:solidFill>
                  <a:srgbClr val="0000AA"/>
                </a:solidFill>
                <a:latin typeface="Courier New"/>
                <a:cs typeface="Courier New"/>
              </a:rPr>
              <a:t>with</a:t>
            </a:r>
            <a:r>
              <a:rPr sz="900" spc="-10" dirty="0">
                <a:solidFill>
                  <a:srgbClr val="0000AA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282828"/>
                </a:solidFill>
                <a:latin typeface="Courier New"/>
                <a:cs typeface="Courier New"/>
              </a:rPr>
              <a:t>manager.connect(host=ios_xe1[</a:t>
            </a:r>
            <a:r>
              <a:rPr sz="900" spc="-10" dirty="0">
                <a:solidFill>
                  <a:srgbClr val="AA5400"/>
                </a:solidFill>
                <a:latin typeface="Courier New"/>
                <a:cs typeface="Courier New"/>
              </a:rPr>
              <a:t>"address"</a:t>
            </a:r>
            <a:r>
              <a:rPr sz="900" spc="-10" dirty="0">
                <a:solidFill>
                  <a:srgbClr val="282828"/>
                </a:solidFill>
                <a:latin typeface="Courier New"/>
                <a:cs typeface="Courier New"/>
              </a:rPr>
              <a:t>],</a:t>
            </a:r>
            <a:endParaRPr sz="900" dirty="0">
              <a:latin typeface="Courier New"/>
              <a:cs typeface="Courier New"/>
            </a:endParaRPr>
          </a:p>
          <a:p>
            <a:pPr marL="1718310" marR="890269">
              <a:lnSpc>
                <a:spcPct val="100000"/>
              </a:lnSpc>
            </a:pPr>
            <a:r>
              <a:rPr sz="900" spc="-10" dirty="0">
                <a:solidFill>
                  <a:srgbClr val="282828"/>
                </a:solidFill>
                <a:latin typeface="Courier New"/>
                <a:cs typeface="Courier New"/>
              </a:rPr>
              <a:t>port=ios_xe1[</a:t>
            </a:r>
            <a:r>
              <a:rPr sz="900" spc="-10" dirty="0">
                <a:solidFill>
                  <a:srgbClr val="AA5400"/>
                </a:solidFill>
                <a:latin typeface="Courier New"/>
                <a:cs typeface="Courier New"/>
              </a:rPr>
              <a:t>"port"</a:t>
            </a:r>
            <a:r>
              <a:rPr sz="900" spc="-10" dirty="0">
                <a:solidFill>
                  <a:srgbClr val="282828"/>
                </a:solidFill>
                <a:latin typeface="Courier New"/>
                <a:cs typeface="Courier New"/>
              </a:rPr>
              <a:t>],  username=ios_xe1[</a:t>
            </a:r>
            <a:r>
              <a:rPr sz="900" spc="-10" dirty="0">
                <a:solidFill>
                  <a:srgbClr val="AA5400"/>
                </a:solidFill>
                <a:latin typeface="Courier New"/>
                <a:cs typeface="Courier New"/>
              </a:rPr>
              <a:t>"username"</a:t>
            </a:r>
            <a:r>
              <a:rPr sz="900" spc="-10" dirty="0">
                <a:solidFill>
                  <a:srgbClr val="282828"/>
                </a:solidFill>
                <a:latin typeface="Courier New"/>
                <a:cs typeface="Courier New"/>
              </a:rPr>
              <a:t>],  password=ios_xe1[</a:t>
            </a:r>
            <a:r>
              <a:rPr sz="900" spc="-10" dirty="0">
                <a:solidFill>
                  <a:srgbClr val="AA5400"/>
                </a:solidFill>
                <a:latin typeface="Courier New"/>
                <a:cs typeface="Courier New"/>
              </a:rPr>
              <a:t>"password"</a:t>
            </a:r>
            <a:r>
              <a:rPr sz="900" spc="-10" dirty="0">
                <a:solidFill>
                  <a:srgbClr val="282828"/>
                </a:solidFill>
                <a:latin typeface="Courier New"/>
                <a:cs typeface="Courier New"/>
              </a:rPr>
              <a:t>],  hostkey_verify=</a:t>
            </a:r>
            <a:r>
              <a:rPr sz="900" spc="-10" dirty="0">
                <a:solidFill>
                  <a:srgbClr val="00AAAA"/>
                </a:solidFill>
                <a:latin typeface="Courier New"/>
                <a:cs typeface="Courier New"/>
              </a:rPr>
              <a:t>False</a:t>
            </a:r>
            <a:r>
              <a:rPr sz="900" spc="-10" dirty="0">
                <a:solidFill>
                  <a:srgbClr val="282828"/>
                </a:solidFill>
                <a:latin typeface="Courier New"/>
                <a:cs typeface="Courier New"/>
              </a:rPr>
              <a:t>) </a:t>
            </a:r>
            <a:r>
              <a:rPr sz="900" spc="-5" dirty="0">
                <a:solidFill>
                  <a:srgbClr val="0000AA"/>
                </a:solidFill>
                <a:latin typeface="Courier New"/>
                <a:cs typeface="Courier New"/>
              </a:rPr>
              <a:t>as</a:t>
            </a:r>
            <a:r>
              <a:rPr sz="900" spc="-20" dirty="0">
                <a:solidFill>
                  <a:srgbClr val="0000AA"/>
                </a:solidFill>
                <a:latin typeface="Courier New"/>
                <a:cs typeface="Courier New"/>
              </a:rPr>
              <a:t> </a:t>
            </a:r>
            <a:r>
              <a:rPr sz="900" spc="-5" dirty="0">
                <a:solidFill>
                  <a:srgbClr val="282828"/>
                </a:solidFill>
                <a:latin typeface="Courier New"/>
                <a:cs typeface="Courier New"/>
              </a:rPr>
              <a:t>m:</a:t>
            </a:r>
            <a:endParaRPr sz="9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 dirty="0">
              <a:latin typeface="Courier New"/>
              <a:cs typeface="Courier New"/>
            </a:endParaRPr>
          </a:p>
          <a:p>
            <a:pPr marL="558800" marR="5080">
              <a:lnSpc>
                <a:spcPct val="100000"/>
              </a:lnSpc>
            </a:pPr>
            <a:r>
              <a:rPr sz="900" spc="-10" dirty="0">
                <a:solidFill>
                  <a:srgbClr val="282828"/>
                </a:solidFill>
                <a:latin typeface="Courier New"/>
                <a:cs typeface="Courier New"/>
              </a:rPr>
              <a:t>netconf_reply </a:t>
            </a:r>
            <a:r>
              <a:rPr sz="900" dirty="0">
                <a:solidFill>
                  <a:srgbClr val="282828"/>
                </a:solidFill>
                <a:latin typeface="Courier New"/>
                <a:cs typeface="Courier New"/>
              </a:rPr>
              <a:t>= </a:t>
            </a:r>
            <a:r>
              <a:rPr sz="900" spc="-10" dirty="0">
                <a:solidFill>
                  <a:srgbClr val="282828"/>
                </a:solidFill>
                <a:latin typeface="Courier New"/>
                <a:cs typeface="Courier New"/>
              </a:rPr>
              <a:t>m.get_config(</a:t>
            </a:r>
            <a:r>
              <a:rPr sz="900" spc="-10" dirty="0">
                <a:solidFill>
                  <a:srgbClr val="AA5400"/>
                </a:solidFill>
                <a:latin typeface="Courier New"/>
                <a:cs typeface="Courier New"/>
              </a:rPr>
              <a:t>"running"</a:t>
            </a:r>
            <a:r>
              <a:rPr sz="900" spc="-10" dirty="0">
                <a:solidFill>
                  <a:srgbClr val="282828"/>
                </a:solidFill>
                <a:latin typeface="Courier New"/>
                <a:cs typeface="Courier New"/>
              </a:rPr>
              <a:t>, netconf_filter)  interfaces </a:t>
            </a:r>
            <a:r>
              <a:rPr sz="900" dirty="0">
                <a:solidFill>
                  <a:srgbClr val="282828"/>
                </a:solidFill>
                <a:latin typeface="Courier New"/>
                <a:cs typeface="Courier New"/>
              </a:rPr>
              <a:t>= </a:t>
            </a:r>
            <a:r>
              <a:rPr sz="900" spc="-10" dirty="0">
                <a:solidFill>
                  <a:srgbClr val="282828"/>
                </a:solidFill>
                <a:latin typeface="Courier New"/>
                <a:cs typeface="Courier New"/>
              </a:rPr>
              <a:t>xml.dom.minidom.parseString(netconf_reply.xml)  interfaces </a:t>
            </a:r>
            <a:r>
              <a:rPr sz="900" dirty="0">
                <a:solidFill>
                  <a:srgbClr val="282828"/>
                </a:solidFill>
                <a:latin typeface="Courier New"/>
                <a:cs typeface="Courier New"/>
              </a:rPr>
              <a:t>= </a:t>
            </a:r>
            <a:r>
              <a:rPr sz="900" spc="-10" dirty="0">
                <a:solidFill>
                  <a:srgbClr val="282828"/>
                </a:solidFill>
                <a:latin typeface="Courier New"/>
                <a:cs typeface="Courier New"/>
              </a:rPr>
              <a:t>interfaces.getElementsByTagName(</a:t>
            </a:r>
            <a:r>
              <a:rPr sz="900" spc="-10" dirty="0">
                <a:solidFill>
                  <a:srgbClr val="AA5400"/>
                </a:solidFill>
                <a:latin typeface="Courier New"/>
                <a:cs typeface="Courier New"/>
              </a:rPr>
              <a:t>"interfaces"</a:t>
            </a:r>
            <a:r>
              <a:rPr sz="900" spc="-10" dirty="0">
                <a:solidFill>
                  <a:srgbClr val="282828"/>
                </a:solidFill>
                <a:latin typeface="Courier New"/>
                <a:cs typeface="Courier New"/>
              </a:rPr>
              <a:t>)  </a:t>
            </a:r>
            <a:r>
              <a:rPr sz="900" spc="-10" dirty="0">
                <a:solidFill>
                  <a:srgbClr val="0000AA"/>
                </a:solidFill>
                <a:latin typeface="Courier New"/>
                <a:cs typeface="Courier New"/>
              </a:rPr>
              <a:t>print</a:t>
            </a:r>
            <a:r>
              <a:rPr sz="900" spc="-10" dirty="0">
                <a:solidFill>
                  <a:srgbClr val="282828"/>
                </a:solidFill>
                <a:latin typeface="Courier New"/>
                <a:cs typeface="Courier New"/>
              </a:rPr>
              <a:t>(interfaces[</a:t>
            </a:r>
            <a:r>
              <a:rPr sz="900" spc="-10" dirty="0">
                <a:solidFill>
                  <a:srgbClr val="009999"/>
                </a:solidFill>
                <a:latin typeface="Courier New"/>
                <a:cs typeface="Courier New"/>
              </a:rPr>
              <a:t>0</a:t>
            </a:r>
            <a:r>
              <a:rPr sz="900" spc="-10" dirty="0">
                <a:solidFill>
                  <a:srgbClr val="282828"/>
                </a:solidFill>
                <a:latin typeface="Courier New"/>
                <a:cs typeface="Courier New"/>
              </a:rPr>
              <a:t>].toprettyxml())</a:t>
            </a:r>
            <a:endParaRPr sz="9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3939" y="1291678"/>
            <a:ext cx="3721735" cy="171259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8905" marR="169545" indent="-116839">
              <a:lnSpc>
                <a:spcPts val="1820"/>
              </a:lnSpc>
              <a:spcBef>
                <a:spcPts val="24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-50" dirty="0">
                <a:solidFill>
                  <a:srgbClr val="282828"/>
                </a:solidFill>
                <a:latin typeface="Arial"/>
                <a:cs typeface="Arial"/>
              </a:rPr>
              <a:t>NETCONF 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details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covered </a:t>
            </a: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in 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another 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session</a:t>
            </a:r>
            <a:endParaRPr sz="1600">
              <a:latin typeface="Arial"/>
              <a:cs typeface="Arial"/>
            </a:endParaRPr>
          </a:p>
          <a:p>
            <a:pPr marL="128905" marR="5080" indent="-116839">
              <a:lnSpc>
                <a:spcPct val="102200"/>
              </a:lnSpc>
              <a:spcBef>
                <a:spcPts val="780"/>
              </a:spcBef>
              <a:buSzPct val="59375"/>
              <a:buFont typeface="Arial"/>
              <a:buChar char="•"/>
              <a:tabLst>
                <a:tab pos="129539" algn="l"/>
              </a:tabLst>
            </a:pPr>
            <a:r>
              <a:rPr sz="1600" spc="-5" dirty="0">
                <a:solidFill>
                  <a:srgbClr val="282828"/>
                </a:solidFill>
                <a:latin typeface="Courier New"/>
                <a:cs typeface="Courier New"/>
              </a:rPr>
              <a:t>ncclient</a:t>
            </a:r>
            <a:r>
              <a:rPr sz="1600" spc="-380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provides </a:t>
            </a:r>
            <a:r>
              <a:rPr sz="1600" spc="-30" dirty="0">
                <a:solidFill>
                  <a:srgbClr val="282828"/>
                </a:solidFill>
                <a:latin typeface="Arial"/>
                <a:cs typeface="Arial"/>
              </a:rPr>
              <a:t>a </a:t>
            </a: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Python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client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for  </a:t>
            </a:r>
            <a:r>
              <a:rPr sz="1600" spc="-50" dirty="0">
                <a:solidFill>
                  <a:srgbClr val="282828"/>
                </a:solidFill>
                <a:latin typeface="Arial"/>
                <a:cs typeface="Arial"/>
              </a:rPr>
              <a:t>NETCONF</a:t>
            </a:r>
            <a:endParaRPr sz="160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100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Using </a:t>
            </a:r>
            <a:r>
              <a:rPr sz="1600" spc="50" dirty="0">
                <a:solidFill>
                  <a:srgbClr val="282828"/>
                </a:solidFill>
                <a:latin typeface="Arial"/>
                <a:cs typeface="Arial"/>
              </a:rPr>
              <a:t>built-in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library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print</a:t>
            </a:r>
            <a:r>
              <a:rPr sz="16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reply</a:t>
            </a:r>
            <a:endParaRPr sz="1600">
              <a:latin typeface="Arial"/>
              <a:cs typeface="Arial"/>
            </a:endParaRPr>
          </a:p>
          <a:p>
            <a:pPr marL="243840" lvl="1" indent="-111760">
              <a:lnSpc>
                <a:spcPct val="100000"/>
              </a:lnSpc>
              <a:spcBef>
                <a:spcPts val="430"/>
              </a:spcBef>
              <a:buSzPct val="58333"/>
              <a:buFont typeface="Arial"/>
              <a:buChar char="•"/>
              <a:tabLst>
                <a:tab pos="244475" algn="l"/>
              </a:tabLst>
            </a:pPr>
            <a:r>
              <a:rPr sz="1200" dirty="0">
                <a:solidFill>
                  <a:srgbClr val="282828"/>
                </a:solidFill>
                <a:latin typeface="Courier New"/>
                <a:cs typeface="Courier New"/>
              </a:rPr>
              <a:t>xml.dom.minidom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74942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Use </a:t>
            </a:r>
            <a:r>
              <a:rPr spc="-85" dirty="0"/>
              <a:t>NETCONF </a:t>
            </a:r>
            <a:r>
              <a:rPr spc="85" dirty="0"/>
              <a:t>to </a:t>
            </a:r>
            <a:r>
              <a:rPr spc="5" dirty="0"/>
              <a:t>Retrieve </a:t>
            </a:r>
            <a:r>
              <a:rPr spc="80" dirty="0"/>
              <a:t>ietf-interfaces</a:t>
            </a:r>
            <a:r>
              <a:rPr spc="275" dirty="0"/>
              <a:t> </a:t>
            </a:r>
            <a:r>
              <a:rPr spc="25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98719006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74942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Use </a:t>
            </a:r>
            <a:r>
              <a:rPr spc="-85" dirty="0"/>
              <a:t>NETCONF </a:t>
            </a:r>
            <a:r>
              <a:rPr spc="85" dirty="0"/>
              <a:t>to </a:t>
            </a:r>
            <a:r>
              <a:rPr spc="5" dirty="0"/>
              <a:t>Retrieve </a:t>
            </a:r>
            <a:r>
              <a:rPr spc="80" dirty="0"/>
              <a:t>ietf-interfaces</a:t>
            </a:r>
            <a:r>
              <a:rPr spc="275" dirty="0"/>
              <a:t> </a:t>
            </a:r>
            <a:r>
              <a:rPr spc="25" dirty="0"/>
              <a:t>data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49682" y="1536293"/>
            <a:ext cx="7670165" cy="2970684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379855">
              <a:lnSpc>
                <a:spcPct val="100000"/>
              </a:lnSpc>
              <a:spcBef>
                <a:spcPts val="244"/>
              </a:spcBef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&lt;description&gt;DON'T TOUCH ME&lt;/description&gt;</a:t>
            </a:r>
            <a:endParaRPr sz="900" dirty="0">
              <a:latin typeface="Courier New"/>
              <a:cs typeface="Courier New"/>
            </a:endParaRPr>
          </a:p>
          <a:p>
            <a:pPr marL="1379855">
              <a:lnSpc>
                <a:spcPct val="100000"/>
              </a:lnSpc>
              <a:spcBef>
                <a:spcPts val="140"/>
              </a:spcBef>
            </a:pPr>
            <a:r>
              <a:rPr sz="900" spc="-5" dirty="0">
                <a:solidFill>
                  <a:srgbClr val="FFFFFF"/>
                </a:solidFill>
                <a:latin typeface="Courier New"/>
                <a:cs typeface="Courier New"/>
              </a:rPr>
              <a:t>&lt;type</a:t>
            </a:r>
            <a:r>
              <a:rPr sz="900" spc="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xmlns:ianaift="urn:ietf:params:xml:ns:yang:iana-if-type"&gt;ianaift:ethernetCsmacd&lt;/type&gt;</a:t>
            </a:r>
            <a:endParaRPr sz="900" dirty="0">
              <a:latin typeface="Courier New"/>
              <a:cs typeface="Courier New"/>
            </a:endParaRPr>
          </a:p>
          <a:p>
            <a:pPr marL="1379855">
              <a:lnSpc>
                <a:spcPct val="100000"/>
              </a:lnSpc>
              <a:spcBef>
                <a:spcPts val="145"/>
              </a:spcBef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&lt;enabled&gt;true&lt;/enabled&gt;</a:t>
            </a:r>
            <a:endParaRPr sz="900" dirty="0">
              <a:latin typeface="Courier New"/>
              <a:cs typeface="Courier New"/>
            </a:endParaRPr>
          </a:p>
          <a:p>
            <a:pPr marL="1379855">
              <a:lnSpc>
                <a:spcPct val="100000"/>
              </a:lnSpc>
              <a:spcBef>
                <a:spcPts val="150"/>
              </a:spcBef>
            </a:pPr>
            <a:r>
              <a:rPr sz="900" spc="-5" dirty="0">
                <a:solidFill>
                  <a:srgbClr val="FFFFFF"/>
                </a:solidFill>
                <a:latin typeface="Courier New"/>
                <a:cs typeface="Courier New"/>
              </a:rPr>
              <a:t>&lt;ipv4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 xmlns="urn:ietf:params:xml:ns:yang:ietf-ip"&gt;</a:t>
            </a:r>
            <a:endParaRPr sz="900" dirty="0">
              <a:latin typeface="Courier New"/>
              <a:cs typeface="Courier New"/>
            </a:endParaRPr>
          </a:p>
          <a:p>
            <a:pPr marL="2063750">
              <a:lnSpc>
                <a:spcPct val="100000"/>
              </a:lnSpc>
              <a:spcBef>
                <a:spcPts val="145"/>
              </a:spcBef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&lt;address&gt;</a:t>
            </a:r>
            <a:endParaRPr sz="900" dirty="0">
              <a:latin typeface="Courier New"/>
              <a:cs typeface="Courier New"/>
            </a:endParaRPr>
          </a:p>
          <a:p>
            <a:pPr marL="2748280">
              <a:lnSpc>
                <a:spcPct val="100000"/>
              </a:lnSpc>
              <a:spcBef>
                <a:spcPts val="145"/>
              </a:spcBef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&lt;ip&gt;10.10.10.48&lt;/ip&gt;</a:t>
            </a:r>
            <a:endParaRPr sz="900" dirty="0">
              <a:latin typeface="Courier New"/>
              <a:cs typeface="Courier New"/>
            </a:endParaRPr>
          </a:p>
          <a:p>
            <a:pPr marL="2748280">
              <a:lnSpc>
                <a:spcPct val="100000"/>
              </a:lnSpc>
              <a:spcBef>
                <a:spcPts val="150"/>
              </a:spcBef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&lt;netmask&gt;255.255.255.0&lt;/netmask&gt;</a:t>
            </a:r>
            <a:endParaRPr sz="900" dirty="0">
              <a:latin typeface="Courier New"/>
              <a:cs typeface="Courier New"/>
            </a:endParaRPr>
          </a:p>
          <a:p>
            <a:pPr marL="2063750">
              <a:lnSpc>
                <a:spcPct val="100000"/>
              </a:lnSpc>
              <a:spcBef>
                <a:spcPts val="145"/>
              </a:spcBef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&lt;/address&gt;</a:t>
            </a:r>
            <a:endParaRPr sz="900" dirty="0">
              <a:latin typeface="Courier New"/>
              <a:cs typeface="Courier New"/>
            </a:endParaRPr>
          </a:p>
          <a:p>
            <a:pPr marL="1379220">
              <a:lnSpc>
                <a:spcPct val="100000"/>
              </a:lnSpc>
              <a:spcBef>
                <a:spcPts val="140"/>
              </a:spcBef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&lt;/ipv4&gt;</a:t>
            </a:r>
            <a:endParaRPr sz="900" dirty="0">
              <a:latin typeface="Courier New"/>
              <a:cs typeface="Courier New"/>
            </a:endParaRPr>
          </a:p>
          <a:p>
            <a:pPr marL="1379220">
              <a:lnSpc>
                <a:spcPct val="100000"/>
              </a:lnSpc>
              <a:spcBef>
                <a:spcPts val="150"/>
              </a:spcBef>
            </a:pPr>
            <a:r>
              <a:rPr sz="900" spc="-5" dirty="0">
                <a:solidFill>
                  <a:srgbClr val="FFFFFF"/>
                </a:solidFill>
                <a:latin typeface="Courier New"/>
                <a:cs typeface="Courier New"/>
              </a:rPr>
              <a:t>&lt;ipv6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 xmlns="urn:ietf:params:xml:ns:yang:ietf-ip"/&gt;</a:t>
            </a:r>
            <a:endParaRPr sz="900" dirty="0">
              <a:latin typeface="Courier New"/>
              <a:cs typeface="Courier New"/>
            </a:endParaRPr>
          </a:p>
          <a:p>
            <a:pPr marL="694690">
              <a:lnSpc>
                <a:spcPct val="100000"/>
              </a:lnSpc>
              <a:spcBef>
                <a:spcPts val="145"/>
              </a:spcBef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&lt;/interface&gt;</a:t>
            </a:r>
            <a:endParaRPr sz="900" dirty="0">
              <a:latin typeface="Courier New"/>
              <a:cs typeface="Courier New"/>
            </a:endParaRPr>
          </a:p>
          <a:p>
            <a:pPr marL="694690">
              <a:lnSpc>
                <a:spcPct val="100000"/>
              </a:lnSpc>
              <a:spcBef>
                <a:spcPts val="145"/>
              </a:spcBef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&lt;interface&gt;</a:t>
            </a:r>
            <a:endParaRPr sz="900" dirty="0">
              <a:latin typeface="Courier New"/>
              <a:cs typeface="Courier New"/>
            </a:endParaRPr>
          </a:p>
          <a:p>
            <a:pPr marL="1379220">
              <a:lnSpc>
                <a:spcPct val="100000"/>
              </a:lnSpc>
              <a:spcBef>
                <a:spcPts val="150"/>
              </a:spcBef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&lt;name&gt;GigabitEthernet2&lt;/name&gt;</a:t>
            </a:r>
            <a:endParaRPr sz="900" dirty="0">
              <a:latin typeface="Courier New"/>
              <a:cs typeface="Courier New"/>
            </a:endParaRPr>
          </a:p>
          <a:p>
            <a:pPr marL="1379220">
              <a:lnSpc>
                <a:spcPct val="100000"/>
              </a:lnSpc>
              <a:spcBef>
                <a:spcPts val="145"/>
              </a:spcBef>
            </a:pPr>
            <a:r>
              <a:rPr sz="900" spc="-5" dirty="0">
                <a:solidFill>
                  <a:srgbClr val="FFFFFF"/>
                </a:solidFill>
                <a:latin typeface="Courier New"/>
                <a:cs typeface="Courier New"/>
              </a:rPr>
              <a:t>&lt;type</a:t>
            </a:r>
            <a:r>
              <a:rPr sz="900" spc="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xmlns:ianaift="urn:ietf:params:xml:ns:yang:iana-if-type"&gt;ianaift:ethernetCsmacd&lt;/type&gt;</a:t>
            </a:r>
            <a:endParaRPr sz="900" dirty="0">
              <a:latin typeface="Courier New"/>
              <a:cs typeface="Courier New"/>
            </a:endParaRPr>
          </a:p>
          <a:p>
            <a:pPr marL="1379220">
              <a:lnSpc>
                <a:spcPct val="100000"/>
              </a:lnSpc>
              <a:spcBef>
                <a:spcPts val="145"/>
              </a:spcBef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&lt;enabled&gt;true&lt;/enabled&gt;</a:t>
            </a:r>
            <a:endParaRPr sz="900" dirty="0">
              <a:latin typeface="Courier New"/>
              <a:cs typeface="Courier New"/>
            </a:endParaRPr>
          </a:p>
          <a:p>
            <a:pPr marL="1379220">
              <a:lnSpc>
                <a:spcPct val="100000"/>
              </a:lnSpc>
              <a:spcBef>
                <a:spcPts val="150"/>
              </a:spcBef>
            </a:pPr>
            <a:r>
              <a:rPr sz="900" spc="-5" dirty="0">
                <a:solidFill>
                  <a:srgbClr val="FFFFFF"/>
                </a:solidFill>
                <a:latin typeface="Courier New"/>
                <a:cs typeface="Courier New"/>
              </a:rPr>
              <a:t>&lt;ipv4</a:t>
            </a:r>
            <a:r>
              <a:rPr sz="9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xmlns="urn:ietf:params:xml:ns:yang:ietf-ip"/&gt;</a:t>
            </a:r>
            <a:endParaRPr sz="900" dirty="0">
              <a:latin typeface="Courier New"/>
              <a:cs typeface="Courier New"/>
            </a:endParaRPr>
          </a:p>
          <a:p>
            <a:pPr marL="1379220">
              <a:lnSpc>
                <a:spcPct val="100000"/>
              </a:lnSpc>
              <a:spcBef>
                <a:spcPts val="145"/>
              </a:spcBef>
            </a:pPr>
            <a:r>
              <a:rPr sz="900" spc="-5" dirty="0">
                <a:solidFill>
                  <a:srgbClr val="FFFFFF"/>
                </a:solidFill>
                <a:latin typeface="Courier New"/>
                <a:cs typeface="Courier New"/>
              </a:rPr>
              <a:t>&lt;ipv6</a:t>
            </a:r>
            <a:r>
              <a:rPr sz="9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xmlns="urn:ietf:params:xml:ns:yang:ietf-ip"/&gt;</a:t>
            </a:r>
            <a:endParaRPr sz="900" dirty="0">
              <a:latin typeface="Courier New"/>
              <a:cs typeface="Courier New"/>
            </a:endParaRPr>
          </a:p>
          <a:p>
            <a:pPr marL="694690">
              <a:lnSpc>
                <a:spcPct val="100000"/>
              </a:lnSpc>
              <a:spcBef>
                <a:spcPts val="140"/>
              </a:spcBef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&lt;/interface&gt;</a:t>
            </a:r>
            <a:endParaRPr sz="9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&lt;/interfaces&gt;</a:t>
            </a:r>
            <a:endParaRPr sz="900" dirty="0">
              <a:latin typeface="Courier New"/>
              <a:cs typeface="Courier New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A02EFF-E836-0947-887B-116AE5F3E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18" y="738717"/>
            <a:ext cx="8128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63556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44869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YANG </a:t>
            </a:r>
            <a:r>
              <a:rPr spc="55" dirty="0"/>
              <a:t>Model</a:t>
            </a:r>
            <a:r>
              <a:rPr spc="105" dirty="0"/>
              <a:t> </a:t>
            </a:r>
            <a:r>
              <a:rPr spc="40" dirty="0"/>
              <a:t>Augmentation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4349496" y="778001"/>
            <a:ext cx="4648200" cy="1741170"/>
          </a:xfrm>
          <a:custGeom>
            <a:avLst/>
            <a:gdLst/>
            <a:ahLst/>
            <a:cxnLst/>
            <a:rect l="l" t="t" r="r" b="b"/>
            <a:pathLst>
              <a:path w="4648200" h="1741170">
                <a:moveTo>
                  <a:pt x="4648200" y="0"/>
                </a:moveTo>
                <a:lnTo>
                  <a:pt x="0" y="0"/>
                </a:lnTo>
                <a:lnTo>
                  <a:pt x="0" y="1741170"/>
                </a:lnTo>
                <a:lnTo>
                  <a:pt x="4648200" y="1741170"/>
                </a:lnTo>
                <a:lnTo>
                  <a:pt x="464820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28235" y="1004989"/>
            <a:ext cx="289115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FFFFFF"/>
                </a:solidFill>
                <a:latin typeface="Courier New"/>
                <a:cs typeface="Courier New"/>
              </a:rPr>
              <a:t>(venv) 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$pyang </a:t>
            </a:r>
            <a:r>
              <a:rPr sz="900" spc="-5" dirty="0">
                <a:solidFill>
                  <a:srgbClr val="FFFFFF"/>
                </a:solidFill>
                <a:latin typeface="Courier New"/>
                <a:cs typeface="Courier New"/>
              </a:rPr>
              <a:t>-f tree 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ietf-interfaces.yang  module:</a:t>
            </a:r>
            <a:r>
              <a:rPr sz="9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ietf-interfaces</a:t>
            </a:r>
            <a:endParaRPr sz="900">
              <a:latin typeface="Courier New"/>
              <a:cs typeface="Courier New"/>
            </a:endParaRPr>
          </a:p>
          <a:p>
            <a:pPr marL="285750">
              <a:lnSpc>
                <a:spcPct val="100000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+--rw</a:t>
            </a:r>
            <a:r>
              <a:rPr sz="9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interfaces</a:t>
            </a:r>
            <a:endParaRPr sz="900">
              <a:latin typeface="Courier New"/>
              <a:cs typeface="Courier New"/>
            </a:endParaRPr>
          </a:p>
          <a:p>
            <a:pPr marL="285750">
              <a:lnSpc>
                <a:spcPct val="100000"/>
              </a:lnSpc>
              <a:tabLst>
                <a:tab pos="490855" algn="l"/>
              </a:tabLst>
            </a:pPr>
            <a:r>
              <a:rPr sz="900" dirty="0">
                <a:solidFill>
                  <a:srgbClr val="FFFFFF"/>
                </a:solidFill>
                <a:latin typeface="Courier New"/>
                <a:cs typeface="Courier New"/>
              </a:rPr>
              <a:t>|	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+--rw interface*</a:t>
            </a:r>
            <a:r>
              <a:rPr sz="9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[name]</a:t>
            </a:r>
            <a:endParaRPr sz="900">
              <a:latin typeface="Courier New"/>
              <a:cs typeface="Courier New"/>
            </a:endParaRPr>
          </a:p>
          <a:p>
            <a:pPr marL="285750">
              <a:lnSpc>
                <a:spcPct val="100000"/>
              </a:lnSpc>
              <a:tabLst>
                <a:tab pos="694690" algn="l"/>
              </a:tabLst>
            </a:pPr>
            <a:r>
              <a:rPr sz="900" dirty="0">
                <a:solidFill>
                  <a:srgbClr val="FFFFFF"/>
                </a:solidFill>
                <a:latin typeface="Courier New"/>
                <a:cs typeface="Courier New"/>
              </a:rPr>
              <a:t>|	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+--rw name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30325" y="1553629"/>
            <a:ext cx="4362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string</a:t>
            </a:r>
            <a:endParaRPr sz="90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682591" y="1722632"/>
          <a:ext cx="4224654" cy="540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3320">
                <a:tc>
                  <a:txBody>
                    <a:bodyPr/>
                    <a:lstStyle/>
                    <a:p>
                      <a:pPr marL="31750">
                        <a:lnSpc>
                          <a:spcPts val="930"/>
                        </a:lnSpc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26034" algn="r">
                        <a:lnSpc>
                          <a:spcPts val="930"/>
                        </a:lnSpc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--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w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34290">
                        <a:lnSpc>
                          <a:spcPts val="930"/>
                        </a:lnSpc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description?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930"/>
                        </a:lnSpc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string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31750">
                        <a:lnSpc>
                          <a:spcPts val="960"/>
                        </a:lnSpc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r">
                        <a:lnSpc>
                          <a:spcPts val="960"/>
                        </a:lnSpc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--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rw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960"/>
                        </a:lnSpc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type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960"/>
                        </a:lnSpc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identityref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marL="31750">
                        <a:lnSpc>
                          <a:spcPts val="960"/>
                        </a:lnSpc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r">
                        <a:lnSpc>
                          <a:spcPts val="960"/>
                        </a:lnSpc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--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rw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960"/>
                        </a:lnSpc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enabled?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960"/>
                        </a:lnSpc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boolean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320">
                <a:tc>
                  <a:txBody>
                    <a:bodyPr/>
                    <a:lstStyle/>
                    <a:p>
                      <a:pPr marL="31750">
                        <a:lnSpc>
                          <a:spcPts val="950"/>
                        </a:lnSpc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r">
                        <a:lnSpc>
                          <a:spcPts val="950"/>
                        </a:lnSpc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--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rw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950"/>
                        </a:lnSpc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link-up-down-trap-enable?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950"/>
                        </a:lnSpc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enumeration</a:t>
                      </a:r>
                      <a:r>
                        <a:rPr sz="900" spc="-3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{if-mib}?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228600" y="778001"/>
            <a:ext cx="3886200" cy="1741170"/>
          </a:xfrm>
          <a:custGeom>
            <a:avLst/>
            <a:gdLst/>
            <a:ahLst/>
            <a:cxnLst/>
            <a:rect l="l" t="t" r="r" b="b"/>
            <a:pathLst>
              <a:path w="3886200" h="1741170">
                <a:moveTo>
                  <a:pt x="3886200" y="0"/>
                </a:moveTo>
                <a:lnTo>
                  <a:pt x="0" y="0"/>
                </a:lnTo>
                <a:lnTo>
                  <a:pt x="0" y="1741170"/>
                </a:lnTo>
                <a:lnTo>
                  <a:pt x="3886200" y="1741170"/>
                </a:lnTo>
                <a:lnTo>
                  <a:pt x="388620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3701" y="1770888"/>
            <a:ext cx="1461135" cy="160020"/>
          </a:xfrm>
          <a:prstGeom prst="rect">
            <a:avLst/>
          </a:prstGeom>
          <a:solidFill>
            <a:srgbClr val="282828"/>
          </a:solidFill>
          <a:ln w="38100">
            <a:solidFill>
              <a:srgbClr val="FF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0"/>
              </a:spcBef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&lt;ip&gt;172.16.20.1&lt;/ip&gt;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8600" y="778001"/>
            <a:ext cx="3886200" cy="174117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&lt;interface&gt;</a:t>
            </a:r>
            <a:endParaRPr sz="900">
              <a:latin typeface="Courier New"/>
              <a:cs typeface="Courier New"/>
            </a:endParaRPr>
          </a:p>
          <a:p>
            <a:pPr marL="159385">
              <a:lnSpc>
                <a:spcPct val="100000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&lt;name&gt;GigabitEthernet2&lt;/name&gt;</a:t>
            </a:r>
            <a:endParaRPr sz="900">
              <a:latin typeface="Courier New"/>
              <a:cs typeface="Courier New"/>
            </a:endParaRPr>
          </a:p>
          <a:p>
            <a:pPr marL="159385">
              <a:lnSpc>
                <a:spcPct val="100000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&lt;description&gt;**THIS </a:t>
            </a:r>
            <a:r>
              <a:rPr sz="900" spc="-5" dirty="0">
                <a:solidFill>
                  <a:srgbClr val="FFFFFF"/>
                </a:solidFill>
                <a:latin typeface="Courier New"/>
                <a:cs typeface="Courier New"/>
              </a:rPr>
              <a:t>IS 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9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2**&lt;/description&gt;</a:t>
            </a:r>
            <a:endParaRPr sz="900">
              <a:latin typeface="Courier New"/>
              <a:cs typeface="Courier New"/>
            </a:endParaRPr>
          </a:p>
          <a:p>
            <a:pPr marL="159385">
              <a:lnSpc>
                <a:spcPct val="100000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&lt;type&gt;ianaift:ethernetCsmacd&lt;/type&gt;</a:t>
            </a:r>
            <a:endParaRPr sz="900">
              <a:latin typeface="Courier New"/>
              <a:cs typeface="Courier New"/>
            </a:endParaRPr>
          </a:p>
          <a:p>
            <a:pPr marL="228600">
              <a:lnSpc>
                <a:spcPct val="100000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&lt;enabled&gt;true&lt;/enabled&gt;</a:t>
            </a:r>
            <a:endParaRPr sz="900">
              <a:latin typeface="Courier New"/>
              <a:cs typeface="Courier New"/>
            </a:endParaRPr>
          </a:p>
          <a:p>
            <a:pPr marL="228600">
              <a:lnSpc>
                <a:spcPct val="100000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&lt;ipv4</a:t>
            </a:r>
            <a:r>
              <a:rPr sz="9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xmlns="urn:ietf:params:xml:ns:yang:ietf-ip"&gt;</a:t>
            </a:r>
            <a:endParaRPr sz="900">
              <a:latin typeface="Courier New"/>
              <a:cs typeface="Courier New"/>
            </a:endParaRPr>
          </a:p>
          <a:p>
            <a:pPr marL="364490">
              <a:lnSpc>
                <a:spcPct val="100000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&lt;address&gt;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Courier New"/>
              <a:cs typeface="Courier New"/>
            </a:endParaRPr>
          </a:p>
          <a:p>
            <a:pPr marL="501015">
              <a:lnSpc>
                <a:spcPct val="100000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&lt;netmask&gt;255.255.255.0&lt;/netmask&gt;</a:t>
            </a:r>
            <a:endParaRPr sz="900">
              <a:latin typeface="Courier New"/>
              <a:cs typeface="Courier New"/>
            </a:endParaRPr>
          </a:p>
          <a:p>
            <a:pPr marL="364490">
              <a:lnSpc>
                <a:spcPct val="100000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&lt;/address&gt;</a:t>
            </a:r>
            <a:endParaRPr sz="900">
              <a:latin typeface="Courier New"/>
              <a:cs typeface="Courier New"/>
            </a:endParaRPr>
          </a:p>
          <a:p>
            <a:pPr marL="227965">
              <a:lnSpc>
                <a:spcPct val="100000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&lt;/ipv4&gt;</a:t>
            </a:r>
            <a:endParaRPr sz="9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&lt;/interface&gt;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04655" y="2477579"/>
            <a:ext cx="5819140" cy="1846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28"/>
                </a:solidFill>
                <a:latin typeface="Arial"/>
                <a:cs typeface="Arial"/>
              </a:rPr>
              <a:t>Where is the &lt;ipv4&gt; leaf in the</a:t>
            </a:r>
            <a:r>
              <a:rPr sz="1800" b="1" spc="1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28"/>
                </a:solidFill>
                <a:latin typeface="Arial"/>
                <a:cs typeface="Arial"/>
              </a:rPr>
              <a:t>model?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Arial"/>
              <a:cs typeface="Arial"/>
            </a:endParaRPr>
          </a:p>
          <a:p>
            <a:pPr marL="3963035" marR="5080">
              <a:lnSpc>
                <a:spcPts val="1939"/>
              </a:lnSpc>
            </a:pPr>
            <a:r>
              <a:rPr sz="1800" b="1" spc="-5" dirty="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sz="1800" b="1" spc="-45" dirty="0">
                <a:solidFill>
                  <a:srgbClr val="282828"/>
                </a:solidFill>
                <a:latin typeface="Arial"/>
                <a:cs typeface="Arial"/>
              </a:rPr>
              <a:t>YANG</a:t>
            </a:r>
            <a:r>
              <a:rPr sz="1800" b="1" spc="-10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28"/>
                </a:solidFill>
                <a:latin typeface="Arial"/>
                <a:cs typeface="Arial"/>
              </a:rPr>
              <a:t>model  </a:t>
            </a:r>
            <a:r>
              <a:rPr sz="1800" b="1" dirty="0">
                <a:solidFill>
                  <a:srgbClr val="282828"/>
                </a:solidFill>
                <a:latin typeface="Arial"/>
                <a:cs typeface="Arial"/>
              </a:rPr>
              <a:t>states </a:t>
            </a:r>
            <a:r>
              <a:rPr sz="1800" b="1" spc="-5" dirty="0">
                <a:solidFill>
                  <a:srgbClr val="282828"/>
                </a:solidFill>
                <a:latin typeface="Arial"/>
                <a:cs typeface="Arial"/>
              </a:rPr>
              <a:t>what base  model it is  augmenting.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20161" y="1509522"/>
            <a:ext cx="1026794" cy="151130"/>
          </a:xfrm>
          <a:custGeom>
            <a:avLst/>
            <a:gdLst/>
            <a:ahLst/>
            <a:cxnLst/>
            <a:rect l="l" t="t" r="r" b="b"/>
            <a:pathLst>
              <a:path w="1026795" h="151130">
                <a:moveTo>
                  <a:pt x="0" y="0"/>
                </a:moveTo>
                <a:lnTo>
                  <a:pt x="1026413" y="0"/>
                </a:lnTo>
                <a:lnTo>
                  <a:pt x="1026413" y="150875"/>
                </a:lnTo>
                <a:lnTo>
                  <a:pt x="0" y="15087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B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26313" y="2803398"/>
          <a:ext cx="6155053" cy="18668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4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534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4591">
                <a:tc gridSpan="2">
                  <a:txBody>
                    <a:bodyPr/>
                    <a:lstStyle/>
                    <a:p>
                      <a:pPr marL="7429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module:</a:t>
                      </a:r>
                      <a:r>
                        <a:rPr sz="900" spc="-5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ietf-ip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5715" marB="0">
                    <a:lnL w="38100">
                      <a:solidFill>
                        <a:srgbClr val="00BBEB"/>
                      </a:solidFill>
                      <a:prstDash val="solid"/>
                    </a:lnL>
                    <a:lnR w="38100">
                      <a:solidFill>
                        <a:srgbClr val="00BBEB"/>
                      </a:solidFill>
                      <a:prstDash val="solid"/>
                    </a:lnR>
                    <a:lnT w="38100">
                      <a:solidFill>
                        <a:srgbClr val="00BBEB"/>
                      </a:solidFill>
                      <a:prstDash val="solid"/>
                    </a:lnT>
                    <a:lnB w="53975">
                      <a:solidFill>
                        <a:srgbClr val="FF0000"/>
                      </a:solidFill>
                      <a:prstDash val="solid"/>
                    </a:lnB>
                    <a:solidFill>
                      <a:srgbClr val="28282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BBEB"/>
                      </a:solidFill>
                      <a:prstDash val="solid"/>
                    </a:lnL>
                    <a:solidFill>
                      <a:srgbClr val="28282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1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539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8282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0965">
                        <a:lnSpc>
                          <a:spcPts val="915"/>
                        </a:lnSpc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augment /if:interfaces/if:interface: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53975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28282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6191">
                <a:tc gridSpan="4">
                  <a:txBody>
                    <a:bodyPr/>
                    <a:lstStyle/>
                    <a:p>
                      <a:pPr marL="347980">
                        <a:lnSpc>
                          <a:spcPts val="685"/>
                        </a:lnSpc>
                      </a:pP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+--rw</a:t>
                      </a:r>
                      <a:r>
                        <a:rPr sz="900" spc="-1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ipv4!</a:t>
                      </a:r>
                      <a:endParaRPr sz="900">
                        <a:latin typeface="Courier New"/>
                        <a:cs typeface="Courier New"/>
                      </a:endParaRPr>
                    </a:p>
                    <a:p>
                      <a:pPr marL="347980">
                        <a:lnSpc>
                          <a:spcPct val="100000"/>
                        </a:lnSpc>
                        <a:tabLst>
                          <a:tab pos="552450" algn="l"/>
                          <a:tab pos="1917700" algn="l"/>
                        </a:tabLst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	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+--rw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enabled?	boolean</a:t>
                      </a:r>
                      <a:endParaRPr sz="900">
                        <a:latin typeface="Courier New"/>
                        <a:cs typeface="Courier New"/>
                      </a:endParaRPr>
                    </a:p>
                    <a:p>
                      <a:pPr marL="347980">
                        <a:lnSpc>
                          <a:spcPct val="100000"/>
                        </a:lnSpc>
                        <a:tabLst>
                          <a:tab pos="552450" algn="l"/>
                          <a:tab pos="1917064" algn="l"/>
                        </a:tabLst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	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+--rw</a:t>
                      </a:r>
                      <a:r>
                        <a:rPr sz="900" spc="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forwarding?	boolean</a:t>
                      </a:r>
                      <a:endParaRPr sz="900">
                        <a:latin typeface="Courier New"/>
                        <a:cs typeface="Courier New"/>
                      </a:endParaRPr>
                    </a:p>
                    <a:p>
                      <a:pPr marL="347345">
                        <a:lnSpc>
                          <a:spcPct val="100000"/>
                        </a:lnSpc>
                        <a:tabLst>
                          <a:tab pos="552450" algn="l"/>
                          <a:tab pos="1917064" algn="l"/>
                        </a:tabLst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	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+--rw</a:t>
                      </a:r>
                      <a:r>
                        <a:rPr sz="9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mtu?	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uint16</a:t>
                      </a:r>
                      <a:endParaRPr sz="900">
                        <a:latin typeface="Courier New"/>
                        <a:cs typeface="Courier New"/>
                      </a:endParaRPr>
                    </a:p>
                    <a:p>
                      <a:pPr marL="347345">
                        <a:lnSpc>
                          <a:spcPct val="100000"/>
                        </a:lnSpc>
                        <a:tabLst>
                          <a:tab pos="552450" algn="l"/>
                        </a:tabLst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	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+--rw address*</a:t>
                      </a:r>
                      <a:r>
                        <a:rPr sz="900" spc="-1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[ip]</a:t>
                      </a:r>
                      <a:endParaRPr sz="900">
                        <a:latin typeface="Courier New"/>
                        <a:cs typeface="Courier New"/>
                      </a:endParaRPr>
                    </a:p>
                    <a:p>
                      <a:pPr marL="347345">
                        <a:lnSpc>
                          <a:spcPct val="100000"/>
                        </a:lnSpc>
                        <a:tabLst>
                          <a:tab pos="552450" algn="l"/>
                          <a:tab pos="756285" algn="l"/>
                          <a:tab pos="2325370" algn="l"/>
                        </a:tabLst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	|	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+--rw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ip	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inet:ipv4-address-no-zone</a:t>
                      </a:r>
                      <a:endParaRPr sz="900">
                        <a:latin typeface="Courier New"/>
                        <a:cs typeface="Courier New"/>
                      </a:endParaRPr>
                    </a:p>
                    <a:p>
                      <a:pPr marL="347345">
                        <a:lnSpc>
                          <a:spcPct val="100000"/>
                        </a:lnSpc>
                        <a:tabLst>
                          <a:tab pos="551815" algn="l"/>
                          <a:tab pos="756285" algn="l"/>
                        </a:tabLst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	|	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+--rw (subnet)</a:t>
                      </a:r>
                      <a:endParaRPr sz="900">
                        <a:latin typeface="Courier New"/>
                        <a:cs typeface="Courier New"/>
                      </a:endParaRPr>
                    </a:p>
                    <a:p>
                      <a:pPr marL="347345">
                        <a:lnSpc>
                          <a:spcPct val="100000"/>
                        </a:lnSpc>
                        <a:tabLst>
                          <a:tab pos="551815" algn="l"/>
                          <a:tab pos="961390" algn="l"/>
                        </a:tabLst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	|	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+--:(prefix-length)</a:t>
                      </a:r>
                      <a:endParaRPr sz="900">
                        <a:latin typeface="Courier New"/>
                        <a:cs typeface="Courier New"/>
                      </a:endParaRPr>
                    </a:p>
                    <a:p>
                      <a:pPr marL="346710">
                        <a:lnSpc>
                          <a:spcPct val="100000"/>
                        </a:lnSpc>
                        <a:tabLst>
                          <a:tab pos="551815" algn="l"/>
                          <a:tab pos="960755" algn="l"/>
                          <a:tab pos="1165860" algn="l"/>
                          <a:tab pos="2734945" algn="l"/>
                        </a:tabLst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	|	|	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+--rw</a:t>
                      </a:r>
                      <a:r>
                        <a:rPr sz="900" spc="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prefix-length?	uint8</a:t>
                      </a:r>
                      <a:endParaRPr sz="900">
                        <a:latin typeface="Courier New"/>
                        <a:cs typeface="Courier New"/>
                      </a:endParaRPr>
                    </a:p>
                    <a:p>
                      <a:pPr marL="346710">
                        <a:lnSpc>
                          <a:spcPct val="100000"/>
                        </a:lnSpc>
                        <a:tabLst>
                          <a:tab pos="551815" algn="l"/>
                          <a:tab pos="960755" algn="l"/>
                        </a:tabLst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	|	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+--:(netmask)</a:t>
                      </a:r>
                      <a:endParaRPr sz="900">
                        <a:latin typeface="Courier New"/>
                        <a:cs typeface="Courier New"/>
                      </a:endParaRPr>
                    </a:p>
                    <a:p>
                      <a:pPr marL="346710">
                        <a:lnSpc>
                          <a:spcPct val="100000"/>
                        </a:lnSpc>
                        <a:tabLst>
                          <a:tab pos="551815" algn="l"/>
                          <a:tab pos="1165860" algn="l"/>
                          <a:tab pos="2734945" algn="l"/>
                        </a:tabLst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|	|	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+--rw</a:t>
                      </a:r>
                      <a:r>
                        <a:rPr sz="900" spc="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netmask?	yang:dotted-quad</a:t>
                      </a:r>
                      <a:r>
                        <a:rPr sz="900" spc="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{ipv4-non-contiguous-netmasks}?</a:t>
                      </a:r>
                      <a:endParaRPr sz="9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2168337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58105" y="590550"/>
            <a:ext cx="4419600" cy="3981450"/>
          </a:xfrm>
          <a:custGeom>
            <a:avLst/>
            <a:gdLst/>
            <a:ahLst/>
            <a:cxnLst/>
            <a:rect l="l" t="t" r="r" b="b"/>
            <a:pathLst>
              <a:path w="4419600" h="3981450">
                <a:moveTo>
                  <a:pt x="4419600" y="0"/>
                </a:moveTo>
                <a:lnTo>
                  <a:pt x="0" y="0"/>
                </a:lnTo>
                <a:lnTo>
                  <a:pt x="0" y="3981450"/>
                </a:lnTo>
                <a:lnTo>
                  <a:pt x="4419600" y="3981450"/>
                </a:lnTo>
                <a:lnTo>
                  <a:pt x="441960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94173" y="596899"/>
            <a:ext cx="4235450" cy="4149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140"/>
              </a:lnSpc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&lt;interfaces-state</a:t>
            </a:r>
            <a:r>
              <a:rPr sz="1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xmlns="ietf-interfaces"&gt;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&lt;interface&gt;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&lt;name&gt;GigabitEthernet1&lt;/name&gt;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&lt;type&gt;ianaift:ethernetCsmacd&lt;/type&gt;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&lt;admin-status&gt;up&lt;/admin-status&gt;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&lt;oper-status&gt;up&lt;/oper-status&gt;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&lt;last-change&gt;2017-11-14T13:33:&lt;/last-change&gt;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&lt;if-index&gt;0&lt;/if-index&gt;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&lt;phys-address&gt;00:50:56:bb:c9:2c&lt;/phys-address&gt;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&lt;speed&gt;1024000&lt;/speed&gt;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&lt;statistics&gt;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&lt;discontinuity-time&gt;..&lt;/discontinuity-time&gt;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&lt;in-octets&gt;41705747838&lt;/in-octets&gt;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&lt;in-unicast-pkts&gt;129128494&lt;/in-unicast-pkts&gt;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&lt;in-broadcast-pkts&gt;0&lt;/in-broadcast-pkts&gt;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&lt;in-multicast-pkts&gt;0&lt;/in-multicast-pkts&gt;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&lt;in-discards&gt;0&lt;/in-discards&gt;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&lt;in-errors&gt;0&lt;/in-errors&gt;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&lt;in-unknown-protos&gt;0&lt;/in-unknown-protos&gt;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&lt;out-octets&gt;168135978&lt;/out-octets&gt;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&lt;out-unicast-pkts&gt;414310&lt;/out-unicast-pkts&gt;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&lt;out-broadcast-pkts&gt;0&lt;/out-broadcast-pkts&gt;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&lt;out-multicast-pkts&gt;0&lt;/out-multicast-pkts&gt;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&lt;out-discards&gt;0&lt;/out-discards&gt;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&lt;out-errors&gt;0&lt;/out-errors&gt;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&lt;/statistics&gt;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&lt;/interface&gt;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4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&lt;/interfaces-state&gt;</a:t>
            </a:r>
            <a:endParaRPr sz="1000">
              <a:latin typeface="Courier New"/>
              <a:cs typeface="Courier New"/>
            </a:endParaRPr>
          </a:p>
          <a:p>
            <a:pPr marL="2037714">
              <a:lnSpc>
                <a:spcPct val="100000"/>
              </a:lnSpc>
              <a:spcBef>
                <a:spcPts val="785"/>
              </a:spcBef>
            </a:pPr>
            <a:r>
              <a:rPr sz="1100" i="1" spc="-5" dirty="0">
                <a:solidFill>
                  <a:srgbClr val="282828"/>
                </a:solidFill>
                <a:latin typeface="Arial"/>
                <a:cs typeface="Arial"/>
              </a:rPr>
              <a:t>Outputs modified for screen</a:t>
            </a:r>
            <a:r>
              <a:rPr sz="1100" i="1" spc="-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100" i="1" spc="-5" dirty="0">
                <a:solidFill>
                  <a:srgbClr val="282828"/>
                </a:solidFill>
                <a:latin typeface="Arial"/>
                <a:cs typeface="Arial"/>
              </a:rPr>
              <a:t>display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39027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YANG </a:t>
            </a:r>
            <a:r>
              <a:rPr spc="55" dirty="0"/>
              <a:t>Model</a:t>
            </a:r>
            <a:r>
              <a:rPr spc="140" dirty="0"/>
              <a:t> </a:t>
            </a:r>
            <a:r>
              <a:rPr spc="5" dirty="0"/>
              <a:t>Deviations</a:t>
            </a:r>
          </a:p>
        </p:txBody>
      </p:sp>
      <p:sp>
        <p:nvSpPr>
          <p:cNvPr id="5" name="object 5"/>
          <p:cNvSpPr/>
          <p:nvPr/>
        </p:nvSpPr>
        <p:spPr>
          <a:xfrm>
            <a:off x="148589" y="590550"/>
            <a:ext cx="4419600" cy="1925320"/>
          </a:xfrm>
          <a:custGeom>
            <a:avLst/>
            <a:gdLst/>
            <a:ahLst/>
            <a:cxnLst/>
            <a:rect l="l" t="t" r="r" b="b"/>
            <a:pathLst>
              <a:path w="4419600" h="1925320">
                <a:moveTo>
                  <a:pt x="4419600" y="0"/>
                </a:moveTo>
                <a:lnTo>
                  <a:pt x="0" y="0"/>
                </a:lnTo>
                <a:lnTo>
                  <a:pt x="0" y="1924812"/>
                </a:lnTo>
                <a:lnTo>
                  <a:pt x="4419600" y="1924812"/>
                </a:lnTo>
                <a:lnTo>
                  <a:pt x="441960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743" y="622554"/>
            <a:ext cx="3468370" cy="302895"/>
          </a:xfrm>
          <a:prstGeom prst="rect">
            <a:avLst/>
          </a:prstGeom>
          <a:solidFill>
            <a:srgbClr val="282828"/>
          </a:solidFill>
          <a:ln w="38100">
            <a:solidFill>
              <a:srgbClr val="00BBE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9055">
              <a:lnSpc>
                <a:spcPts val="104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module:</a:t>
            </a:r>
            <a:r>
              <a:rPr sz="1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ietf-ip</a:t>
            </a:r>
            <a:endParaRPr sz="1000">
              <a:latin typeface="Courier New"/>
              <a:cs typeface="Courier New"/>
            </a:endParaRPr>
          </a:p>
          <a:p>
            <a:pPr marL="210820">
              <a:lnSpc>
                <a:spcPts val="114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augment</a:t>
            </a:r>
            <a:r>
              <a:rPr sz="10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/if:interfaces-state/if:interface: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8817" y="871259"/>
            <a:ext cx="864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+--ro</a:t>
            </a:r>
            <a:r>
              <a:rPr sz="10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ipv4!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7480" y="1282799"/>
            <a:ext cx="14738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+--ro address*</a:t>
            </a:r>
            <a:r>
              <a:rPr sz="10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[ip]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480" y="1419978"/>
            <a:ext cx="3531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300" algn="l"/>
                <a:tab pos="1612265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+--ro</a:t>
            </a: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ip	inet:ipv4-address-no-zone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7480" y="1557158"/>
            <a:ext cx="13976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300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+--ro</a:t>
            </a:r>
            <a:r>
              <a:rPr sz="10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(subnet)?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7607" y="1694338"/>
            <a:ext cx="19310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300" algn="l"/>
                <a:tab pos="469900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|	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+--:(prefix-length)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7607" y="1831518"/>
            <a:ext cx="28454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300" algn="l"/>
                <a:tab pos="469900" algn="l"/>
                <a:tab pos="698500" algn="l"/>
                <a:tab pos="2451100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|	|	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+--r</a:t>
            </a: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 prefix-length</a:t>
            </a: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?	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uint8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7607" y="1968698"/>
            <a:ext cx="14738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300" algn="l"/>
                <a:tab pos="469900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|	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+--:(netmask)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7607" y="2105877"/>
            <a:ext cx="17786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300" algn="l"/>
                <a:tab pos="698500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|	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+--ro</a:t>
            </a:r>
            <a:r>
              <a:rPr sz="10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netmask?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8817" y="1008439"/>
            <a:ext cx="2312035" cy="1412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140"/>
              </a:lnSpc>
              <a:spcBef>
                <a:spcPts val="100"/>
              </a:spcBef>
              <a:tabLst>
                <a:tab pos="241300" algn="l"/>
                <a:tab pos="1765300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+--r</a:t>
            </a: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 forwarding</a:t>
            </a: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?	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boolean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080"/>
              </a:lnSpc>
              <a:tabLst>
                <a:tab pos="241300" algn="l"/>
                <a:tab pos="1765300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+--ro</a:t>
            </a:r>
            <a:r>
              <a:rPr sz="10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mtu?	uint16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080"/>
              </a:lnSpc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080"/>
              </a:lnSpc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080"/>
              </a:lnSpc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080"/>
              </a:lnSpc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080"/>
              </a:lnSpc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080"/>
              </a:lnSpc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080"/>
              </a:lnSpc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40"/>
              </a:lnSpc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7480" y="2243057"/>
            <a:ext cx="12452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300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+--ro</a:t>
            </a:r>
            <a:r>
              <a:rPr sz="10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origin?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99079" y="2105877"/>
            <a:ext cx="1397000" cy="31559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 indent="151765">
              <a:lnSpc>
                <a:spcPts val="1080"/>
              </a:lnSpc>
              <a:spcBef>
                <a:spcPts val="235"/>
              </a:spcBef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yang:dotted</a:t>
            </a:r>
            <a:r>
              <a:rPr sz="1000" spc="-10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quad  ip-address-origin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3198" y="2554071"/>
            <a:ext cx="36874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282828"/>
                </a:solidFill>
                <a:latin typeface="Arial"/>
                <a:cs typeface="Arial"/>
              </a:rPr>
              <a:t>Where is the &lt;ipv4&gt; leaf in the device</a:t>
            </a:r>
            <a:r>
              <a:rPr sz="1400" b="1" spc="-8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282828"/>
                </a:solidFill>
                <a:latin typeface="Arial"/>
                <a:cs typeface="Arial"/>
              </a:rPr>
              <a:t>data?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034028" y="2627553"/>
            <a:ext cx="444500" cy="114300"/>
            <a:chOff x="4034028" y="2627553"/>
            <a:chExt cx="444500" cy="114300"/>
          </a:xfrm>
        </p:grpSpPr>
        <p:sp>
          <p:nvSpPr>
            <p:cNvPr id="20" name="object 20"/>
            <p:cNvSpPr/>
            <p:nvPr/>
          </p:nvSpPr>
          <p:spPr>
            <a:xfrm>
              <a:off x="4129278" y="2684538"/>
              <a:ext cx="330200" cy="3175"/>
            </a:xfrm>
            <a:custGeom>
              <a:avLst/>
              <a:gdLst/>
              <a:ahLst/>
              <a:cxnLst/>
              <a:rect l="l" t="t" r="r" b="b"/>
              <a:pathLst>
                <a:path w="330200" h="3175">
                  <a:moveTo>
                    <a:pt x="-19050" y="1346"/>
                  </a:moveTo>
                  <a:lnTo>
                    <a:pt x="349224" y="1346"/>
                  </a:lnTo>
                </a:path>
              </a:pathLst>
            </a:custGeom>
            <a:ln w="40792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034028" y="2627553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769" y="0"/>
                  </a:moveTo>
                  <a:lnTo>
                    <a:pt x="0" y="56210"/>
                  </a:lnTo>
                  <a:lnTo>
                    <a:pt x="113830" y="114300"/>
                  </a:lnTo>
                  <a:lnTo>
                    <a:pt x="114769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1012697" y="1322069"/>
            <a:ext cx="3371850" cy="289560"/>
          </a:xfrm>
          <a:custGeom>
            <a:avLst/>
            <a:gdLst/>
            <a:ahLst/>
            <a:cxnLst/>
            <a:rect l="l" t="t" r="r" b="b"/>
            <a:pathLst>
              <a:path w="3371850" h="289559">
                <a:moveTo>
                  <a:pt x="0" y="0"/>
                </a:moveTo>
                <a:lnTo>
                  <a:pt x="3371850" y="0"/>
                </a:lnTo>
                <a:lnTo>
                  <a:pt x="3371850" y="289560"/>
                </a:lnTo>
                <a:lnTo>
                  <a:pt x="0" y="28956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1303729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58105" y="590550"/>
            <a:ext cx="4419600" cy="3952875"/>
          </a:xfrm>
          <a:custGeom>
            <a:avLst/>
            <a:gdLst/>
            <a:ahLst/>
            <a:cxnLst/>
            <a:rect l="l" t="t" r="r" b="b"/>
            <a:pathLst>
              <a:path w="4419600" h="3952875">
                <a:moveTo>
                  <a:pt x="4419600" y="0"/>
                </a:moveTo>
                <a:lnTo>
                  <a:pt x="0" y="0"/>
                </a:lnTo>
                <a:lnTo>
                  <a:pt x="0" y="3952494"/>
                </a:lnTo>
                <a:lnTo>
                  <a:pt x="4419600" y="3952494"/>
                </a:lnTo>
                <a:lnTo>
                  <a:pt x="441960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94173" y="596899"/>
            <a:ext cx="4203700" cy="4122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140"/>
              </a:lnSpc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&lt;interfaces-state</a:t>
            </a:r>
            <a:r>
              <a:rPr sz="1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xmlns="ietf-interfaces"&gt;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&lt;interface&gt;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&lt;name&gt;GigabitEthernet1&lt;/name&gt;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&lt;type&gt;ianaift:ethernetCsmacd&lt;/type&gt;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&lt;admin-status&gt;up&lt;/admin-status&gt;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&lt;oper-status&gt;up&lt;/oper-status&gt;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&lt;last-change&gt;2017-11-14T13:33:&lt;/last-change&gt;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&lt;if-index&gt;0&lt;/if-index&gt;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&lt;phys-address&gt;00:50:56:bb:c9:2c&lt;/phys-address&gt;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&lt;speed&gt;1024000&lt;/speed&gt;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&lt;statistics&gt;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&lt;discontinuity-time&gt;..&lt;/discontinuity-time&gt;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&lt;in-octets&gt;41705747838&lt;/in-octets&gt;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&lt;in-unicast-pkts&gt;129128494&lt;/in-unicast-pkts&gt;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&lt;in-broadcast-pkts&gt;0&lt;/in-broadcast-pkts&gt;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&lt;in-multicast-pkts&gt;0&lt;/in-multicast-pkts&gt;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&lt;in-discards&gt;0&lt;/in-discards&gt;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&lt;in-errors&gt;0&lt;/in-errors&gt;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&lt;in-unknown-protos&gt;0&lt;/in-unknown-protos&gt;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&lt;out-octets&gt;168135978&lt;/out-octets&gt;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&lt;out-unicast-pkts&gt;414310&lt;/out-unicast-pkts&gt;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&lt;out-broadcast-pkts&gt;0&lt;/out-broadcast-pkts&gt;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&lt;out-multicast-pkts&gt;0&lt;/out-multicast-pkts&gt;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&lt;out-discards&gt;0&lt;/out-discards&gt;</a:t>
            </a:r>
            <a:endParaRPr sz="1000">
              <a:latin typeface="Courier New"/>
              <a:cs typeface="Courier New"/>
            </a:endParaRPr>
          </a:p>
          <a:p>
            <a:pPr marL="2413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&lt;out-errors&gt;0&lt;/out-errors&gt;</a:t>
            </a:r>
            <a:endParaRPr sz="1000">
              <a:latin typeface="Courier New"/>
              <a:cs typeface="Courier New"/>
            </a:endParaRPr>
          </a:p>
          <a:p>
            <a:pPr marL="1651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&lt;/statistics&gt;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ts val="108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&lt;/interface&gt;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4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&lt;/interfaces-state&gt;</a:t>
            </a:r>
            <a:endParaRPr sz="1000">
              <a:latin typeface="Courier New"/>
              <a:cs typeface="Courier New"/>
            </a:endParaRPr>
          </a:p>
          <a:p>
            <a:pPr marL="2005964">
              <a:lnSpc>
                <a:spcPct val="100000"/>
              </a:lnSpc>
              <a:spcBef>
                <a:spcPts val="575"/>
              </a:spcBef>
            </a:pPr>
            <a:r>
              <a:rPr sz="1100" i="1" spc="-5" dirty="0">
                <a:solidFill>
                  <a:srgbClr val="282828"/>
                </a:solidFill>
                <a:latin typeface="Arial"/>
                <a:cs typeface="Arial"/>
              </a:rPr>
              <a:t>Outputs modified for screen</a:t>
            </a:r>
            <a:r>
              <a:rPr sz="1100" i="1" spc="-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100" i="1" spc="-5" dirty="0">
                <a:solidFill>
                  <a:srgbClr val="282828"/>
                </a:solidFill>
                <a:latin typeface="Arial"/>
                <a:cs typeface="Arial"/>
              </a:rPr>
              <a:t>display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39027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YANG </a:t>
            </a:r>
            <a:r>
              <a:rPr spc="55" dirty="0"/>
              <a:t>Model</a:t>
            </a:r>
            <a:r>
              <a:rPr spc="140" dirty="0"/>
              <a:t> </a:t>
            </a:r>
            <a:r>
              <a:rPr spc="5" dirty="0"/>
              <a:t>Deviations</a:t>
            </a:r>
          </a:p>
        </p:txBody>
      </p:sp>
      <p:sp>
        <p:nvSpPr>
          <p:cNvPr id="5" name="object 5"/>
          <p:cNvSpPr/>
          <p:nvPr/>
        </p:nvSpPr>
        <p:spPr>
          <a:xfrm>
            <a:off x="148589" y="590550"/>
            <a:ext cx="4419600" cy="1925320"/>
          </a:xfrm>
          <a:custGeom>
            <a:avLst/>
            <a:gdLst/>
            <a:ahLst/>
            <a:cxnLst/>
            <a:rect l="l" t="t" r="r" b="b"/>
            <a:pathLst>
              <a:path w="4419600" h="1925320">
                <a:moveTo>
                  <a:pt x="4419600" y="0"/>
                </a:moveTo>
                <a:lnTo>
                  <a:pt x="0" y="0"/>
                </a:lnTo>
                <a:lnTo>
                  <a:pt x="0" y="1924812"/>
                </a:lnTo>
                <a:lnTo>
                  <a:pt x="4419600" y="1924812"/>
                </a:lnTo>
                <a:lnTo>
                  <a:pt x="441960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0979" y="598931"/>
            <a:ext cx="3460750" cy="306705"/>
          </a:xfrm>
          <a:prstGeom prst="rect">
            <a:avLst/>
          </a:prstGeom>
          <a:solidFill>
            <a:srgbClr val="282828"/>
          </a:solidFill>
          <a:ln w="38100">
            <a:solidFill>
              <a:srgbClr val="00BBEB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75565">
              <a:lnSpc>
                <a:spcPts val="1140"/>
              </a:lnSpc>
              <a:spcBef>
                <a:spcPts val="85"/>
              </a:spcBef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module:</a:t>
            </a:r>
            <a:r>
              <a:rPr sz="1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ietf-ip</a:t>
            </a:r>
            <a:endParaRPr sz="1000">
              <a:latin typeface="Courier New"/>
              <a:cs typeface="Courier New"/>
            </a:endParaRPr>
          </a:p>
          <a:p>
            <a:pPr marL="227965">
              <a:lnSpc>
                <a:spcPts val="114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augment</a:t>
            </a:r>
            <a:r>
              <a:rPr sz="10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/if:interfaces-state/if:interface: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1517" y="871259"/>
            <a:ext cx="8515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+--ro</a:t>
            </a:r>
            <a:r>
              <a:rPr sz="10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ipv4!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4428" y="1145619"/>
            <a:ext cx="19939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uint16</a:t>
            </a:r>
            <a:endParaRPr sz="1000">
              <a:latin typeface="Courier New"/>
              <a:cs typeface="Courier New"/>
            </a:endParaRPr>
          </a:p>
          <a:p>
            <a:pPr marL="75565">
              <a:lnSpc>
                <a:spcPct val="100000"/>
              </a:lnSpc>
              <a:spcBef>
                <a:spcPts val="960"/>
              </a:spcBef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inet:ipv4-address-no-zone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8970" y="1694338"/>
            <a:ext cx="2604135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140"/>
              </a:lnSpc>
              <a:spcBef>
                <a:spcPts val="100"/>
              </a:spcBef>
              <a:tabLst>
                <a:tab pos="228600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+--:(prefix-length)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ts val="1140"/>
              </a:lnSpc>
              <a:tabLst>
                <a:tab pos="228600" algn="l"/>
                <a:tab pos="457200" algn="l"/>
                <a:tab pos="2209800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|	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+--r</a:t>
            </a: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 prefix-length</a:t>
            </a: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?	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uint8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8970" y="1968698"/>
            <a:ext cx="12325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228600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+--:(netmask)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8970" y="2105877"/>
            <a:ext cx="15373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57200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+--ro</a:t>
            </a:r>
            <a:r>
              <a:rPr sz="10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netmask?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1517" y="1008439"/>
            <a:ext cx="2299335" cy="1412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140"/>
              </a:lnSpc>
              <a:spcBef>
                <a:spcPts val="100"/>
              </a:spcBef>
              <a:tabLst>
                <a:tab pos="228600" algn="l"/>
                <a:tab pos="1752600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+--r</a:t>
            </a: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 forwarding</a:t>
            </a: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?	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boolean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ts val="1080"/>
              </a:lnSpc>
              <a:tabLst>
                <a:tab pos="228600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+--ro</a:t>
            </a:r>
            <a:r>
              <a:rPr sz="1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mtu?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ts val="1080"/>
              </a:lnSpc>
              <a:tabLst>
                <a:tab pos="228600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+--ro address*</a:t>
            </a:r>
            <a:r>
              <a:rPr sz="10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[ip]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ts val="1080"/>
              </a:lnSpc>
              <a:tabLst>
                <a:tab pos="228600" algn="l"/>
                <a:tab pos="457200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|	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+--ro</a:t>
            </a:r>
            <a:r>
              <a:rPr sz="1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ip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ts val="1080"/>
              </a:lnSpc>
              <a:tabLst>
                <a:tab pos="228600" algn="l"/>
                <a:tab pos="457200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|	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+--ro</a:t>
            </a:r>
            <a:r>
              <a:rPr sz="10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(subnet)?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ts val="1080"/>
              </a:lnSpc>
              <a:tabLst>
                <a:tab pos="228600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|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ts val="1080"/>
              </a:lnSpc>
              <a:tabLst>
                <a:tab pos="228600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|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ts val="1080"/>
              </a:lnSpc>
              <a:tabLst>
                <a:tab pos="228600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|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ts val="1080"/>
              </a:lnSpc>
              <a:tabLst>
                <a:tab pos="228600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|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ts val="1140"/>
              </a:lnSpc>
              <a:tabLst>
                <a:tab pos="228600" algn="l"/>
              </a:tabLst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|	|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8843" y="2243057"/>
            <a:ext cx="10039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+--ro</a:t>
            </a:r>
            <a:r>
              <a:rPr sz="1000" spc="-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origin?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11779" y="2105877"/>
            <a:ext cx="1384300" cy="31559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R="5080" indent="151765">
              <a:lnSpc>
                <a:spcPts val="1080"/>
              </a:lnSpc>
              <a:spcBef>
                <a:spcPts val="235"/>
              </a:spcBef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yang:dotted</a:t>
            </a:r>
            <a:r>
              <a:rPr sz="1000" spc="-10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quad  ip-address-origin</a:t>
            </a:r>
            <a:endParaRPr sz="1000">
              <a:latin typeface="Courier New"/>
              <a:cs typeface="Courier New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34112" y="2823972"/>
          <a:ext cx="4420234" cy="14502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8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1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177">
                <a:tc gridSpan="2">
                  <a:txBody>
                    <a:bodyPr/>
                    <a:lstStyle/>
                    <a:p>
                      <a:pPr marL="300355" marR="1596390" indent="-152400">
                        <a:lnSpc>
                          <a:spcPts val="1080"/>
                        </a:lnSpc>
                        <a:spcBef>
                          <a:spcPts val="285"/>
                        </a:spcBef>
                      </a:pPr>
                      <a:r>
                        <a:rPr sz="10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module cisco-xe-ietf-ip-deviation </a:t>
                      </a:r>
                      <a:r>
                        <a:rPr sz="10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{  </a:t>
                      </a:r>
                      <a:r>
                        <a:rPr sz="10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namespace</a:t>
                      </a:r>
                      <a:endParaRPr sz="1000">
                        <a:latin typeface="Courier New"/>
                        <a:cs typeface="Courier New"/>
                      </a:endParaRPr>
                    </a:p>
                    <a:p>
                      <a:pPr marL="452755">
                        <a:lnSpc>
                          <a:spcPts val="1005"/>
                        </a:lnSpc>
                      </a:pPr>
                      <a:r>
                        <a:rPr sz="10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  <a:hlinkClick r:id="rId2"/>
                        </a:rPr>
                        <a:t>"http://cisco.com</a:t>
                      </a:r>
                      <a:r>
                        <a:rPr sz="10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10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  <a:hlinkClick r:id="rId2"/>
                        </a:rPr>
                        <a:t>ns/cisco-xe-ietf-ip-deviation";</a:t>
                      </a:r>
                      <a:endParaRPr sz="1000">
                        <a:latin typeface="Courier New"/>
                        <a:cs typeface="Courier New"/>
                      </a:endParaRPr>
                    </a:p>
                    <a:p>
                      <a:pPr marL="300355">
                        <a:lnSpc>
                          <a:spcPts val="1080"/>
                        </a:lnSpc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endParaRPr sz="1000">
                        <a:latin typeface="Courier New"/>
                        <a:cs typeface="Courier New"/>
                      </a:endParaRPr>
                    </a:p>
                    <a:p>
                      <a:pPr marL="300355">
                        <a:lnSpc>
                          <a:spcPts val="585"/>
                        </a:lnSpc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36195" marB="0">
                    <a:solidFill>
                      <a:srgbClr val="28282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solidFill>
                      <a:srgbClr val="282828"/>
                    </a:solidFill>
                  </a:tcPr>
                </a:tc>
                <a:tc>
                  <a:txBody>
                    <a:bodyPr/>
                    <a:lstStyle/>
                    <a:p>
                      <a:pPr marL="396875" marR="147955" indent="-304800">
                        <a:lnSpc>
                          <a:spcPts val="1080"/>
                        </a:lnSpc>
                        <a:spcBef>
                          <a:spcPts val="470"/>
                        </a:spcBef>
                      </a:pPr>
                      <a:r>
                        <a:rPr sz="10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deviation /if:interfaces-state/if:interface/ip:ipv4{  deviate</a:t>
                      </a:r>
                      <a:r>
                        <a:rPr sz="100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not-supported;</a:t>
                      </a:r>
                      <a:endParaRPr sz="1000">
                        <a:latin typeface="Courier New"/>
                        <a:cs typeface="Courier New"/>
                      </a:endParaRPr>
                    </a:p>
                    <a:p>
                      <a:pPr marL="396875">
                        <a:lnSpc>
                          <a:spcPts val="1005"/>
                        </a:lnSpc>
                        <a:tabLst>
                          <a:tab pos="1387475" algn="l"/>
                        </a:tabLst>
                      </a:pPr>
                      <a:r>
                        <a:rPr sz="10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description	"Not supported in</a:t>
                      </a:r>
                      <a:r>
                        <a:rPr sz="100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IOS-XE";</a:t>
                      </a:r>
                      <a:endParaRPr sz="1000">
                        <a:latin typeface="Courier New"/>
                        <a:cs typeface="Courier New"/>
                      </a:endParaRPr>
                    </a:p>
                    <a:p>
                      <a:pPr marL="92075">
                        <a:lnSpc>
                          <a:spcPts val="1065"/>
                        </a:lnSpc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5969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2828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68">
                <a:tc gridSpan="2">
                  <a:txBody>
                    <a:bodyPr/>
                    <a:lstStyle/>
                    <a:p>
                      <a:pPr marL="147320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8282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233198" y="2554071"/>
            <a:ext cx="36874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282828"/>
                </a:solidFill>
                <a:latin typeface="Arial"/>
                <a:cs typeface="Arial"/>
              </a:rPr>
              <a:t>Where is the &lt;ipv4&gt; leaf in the device</a:t>
            </a:r>
            <a:r>
              <a:rPr sz="1400" b="1" spc="-8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282828"/>
                </a:solidFill>
                <a:latin typeface="Arial"/>
                <a:cs typeface="Arial"/>
              </a:rPr>
              <a:t>data?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034028" y="2627553"/>
            <a:ext cx="444500" cy="114300"/>
            <a:chOff x="4034028" y="2627553"/>
            <a:chExt cx="444500" cy="114300"/>
          </a:xfrm>
        </p:grpSpPr>
        <p:sp>
          <p:nvSpPr>
            <p:cNvPr id="18" name="object 18"/>
            <p:cNvSpPr/>
            <p:nvPr/>
          </p:nvSpPr>
          <p:spPr>
            <a:xfrm>
              <a:off x="4129278" y="2684538"/>
              <a:ext cx="330200" cy="3175"/>
            </a:xfrm>
            <a:custGeom>
              <a:avLst/>
              <a:gdLst/>
              <a:ahLst/>
              <a:cxnLst/>
              <a:rect l="l" t="t" r="r" b="b"/>
              <a:pathLst>
                <a:path w="330200" h="3175">
                  <a:moveTo>
                    <a:pt x="-19050" y="1346"/>
                  </a:moveTo>
                  <a:lnTo>
                    <a:pt x="349224" y="1346"/>
                  </a:lnTo>
                </a:path>
              </a:pathLst>
            </a:custGeom>
            <a:ln w="40792">
              <a:solidFill>
                <a:srgbClr val="28282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34028" y="2627553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5" h="114300">
                  <a:moveTo>
                    <a:pt x="114769" y="0"/>
                  </a:moveTo>
                  <a:lnTo>
                    <a:pt x="0" y="56210"/>
                  </a:lnTo>
                  <a:lnTo>
                    <a:pt x="113830" y="114300"/>
                  </a:lnTo>
                  <a:lnTo>
                    <a:pt x="114769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7021" y="4316573"/>
            <a:ext cx="4253865" cy="43116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sz="1400" b="1" spc="-40" dirty="0">
                <a:solidFill>
                  <a:srgbClr val="282828"/>
                </a:solidFill>
                <a:latin typeface="Arial"/>
                <a:cs typeface="Arial"/>
              </a:rPr>
              <a:t>YANG </a:t>
            </a:r>
            <a:r>
              <a:rPr sz="1400" b="1" spc="-5" dirty="0">
                <a:solidFill>
                  <a:srgbClr val="282828"/>
                </a:solidFill>
                <a:latin typeface="Arial"/>
                <a:cs typeface="Arial"/>
              </a:rPr>
              <a:t>deviations allow for vendors to modify from  standard models </a:t>
            </a:r>
            <a:r>
              <a:rPr sz="1400" b="1" i="1" spc="-5" dirty="0">
                <a:solidFill>
                  <a:srgbClr val="FF0000"/>
                </a:solidFill>
                <a:latin typeface="Arial"/>
                <a:cs typeface="Arial"/>
              </a:rPr>
              <a:t>when</a:t>
            </a:r>
            <a:r>
              <a:rPr sz="1400" b="1" i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i="1" spc="-5" dirty="0">
                <a:solidFill>
                  <a:srgbClr val="FF0000"/>
                </a:solidFill>
                <a:latin typeface="Arial"/>
                <a:cs typeface="Arial"/>
              </a:rPr>
              <a:t>required</a:t>
            </a:r>
            <a:r>
              <a:rPr sz="1400" b="1" spc="-5" dirty="0">
                <a:solidFill>
                  <a:srgbClr val="282828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2697" y="1322069"/>
            <a:ext cx="3371850" cy="289560"/>
          </a:xfrm>
          <a:custGeom>
            <a:avLst/>
            <a:gdLst/>
            <a:ahLst/>
            <a:cxnLst/>
            <a:rect l="l" t="t" r="r" b="b"/>
            <a:pathLst>
              <a:path w="3371850" h="289559">
                <a:moveTo>
                  <a:pt x="0" y="0"/>
                </a:moveTo>
                <a:lnTo>
                  <a:pt x="3371850" y="0"/>
                </a:lnTo>
                <a:lnTo>
                  <a:pt x="3371850" y="289560"/>
                </a:lnTo>
                <a:lnTo>
                  <a:pt x="0" y="28956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7904644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12065">
              <a:lnSpc>
                <a:spcPct val="100000"/>
              </a:lnSpc>
              <a:spcBef>
                <a:spcPts val="1100"/>
              </a:spcBef>
              <a:buSzPct val="78125"/>
              <a:tabLst>
                <a:tab pos="182880" algn="l"/>
              </a:tabLst>
            </a:pPr>
            <a:r>
              <a:rPr lang="en-IN" sz="3600" b="1" spc="40" dirty="0">
                <a:solidFill>
                  <a:schemeClr val="tx1"/>
                </a:solidFill>
              </a:rPr>
              <a:t>YANG Summary</a:t>
            </a:r>
            <a:endParaRPr lang="en-IN" sz="36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296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12065">
              <a:lnSpc>
                <a:spcPct val="100000"/>
              </a:lnSpc>
              <a:spcBef>
                <a:spcPts val="1100"/>
              </a:spcBef>
              <a:buSzPct val="78125"/>
              <a:tabLst>
                <a:tab pos="182880" algn="l"/>
              </a:tabLst>
            </a:pPr>
            <a:r>
              <a:rPr lang="en-IN" sz="3600" spc="-5" dirty="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lang="en-IN" sz="3600" spc="-15" dirty="0">
                <a:solidFill>
                  <a:srgbClr val="282828"/>
                </a:solidFill>
                <a:latin typeface="Arial"/>
                <a:cs typeface="Arial"/>
              </a:rPr>
              <a:t>Road </a:t>
            </a:r>
            <a:r>
              <a:rPr lang="en-IN" sz="3600" spc="45" dirty="0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lang="en-IN" sz="3600" spc="35" dirty="0">
                <a:solidFill>
                  <a:srgbClr val="282828"/>
                </a:solidFill>
                <a:latin typeface="Arial"/>
                <a:cs typeface="Arial"/>
              </a:rPr>
              <a:t>Model </a:t>
            </a:r>
            <a:r>
              <a:rPr lang="en-IN" sz="3600" dirty="0">
                <a:solidFill>
                  <a:srgbClr val="282828"/>
                </a:solidFill>
                <a:latin typeface="Arial"/>
                <a:cs typeface="Arial"/>
              </a:rPr>
              <a:t>Driven</a:t>
            </a:r>
            <a:r>
              <a:rPr lang="en-IN" sz="3600" spc="4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lang="en-IN" sz="3600" spc="15" dirty="0">
                <a:solidFill>
                  <a:srgbClr val="282828"/>
                </a:solidFill>
                <a:latin typeface="Arial"/>
                <a:cs typeface="Arial"/>
              </a:rPr>
              <a:t>Programmability</a:t>
            </a:r>
            <a:endParaRPr lang="en-IN" sz="3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7199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2720" y="139687"/>
            <a:ext cx="26492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YANG</a:t>
            </a:r>
            <a:r>
              <a:rPr spc="-25" dirty="0"/>
              <a:t> </a:t>
            </a:r>
            <a:r>
              <a:rPr spc="15" dirty="0"/>
              <a:t>Summary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2223" y="1164742"/>
            <a:ext cx="8084820" cy="137096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82245" indent="-170180">
              <a:lnSpc>
                <a:spcPct val="100000"/>
              </a:lnSpc>
              <a:spcBef>
                <a:spcPts val="1100"/>
              </a:spcBef>
              <a:buSzPct val="78125"/>
              <a:buChar char="•"/>
              <a:tabLst>
                <a:tab pos="182880" algn="l"/>
              </a:tabLst>
            </a:pPr>
            <a:r>
              <a:rPr sz="1600" spc="-35" dirty="0">
                <a:solidFill>
                  <a:srgbClr val="282828"/>
                </a:solidFill>
                <a:latin typeface="Arial"/>
                <a:cs typeface="Arial"/>
              </a:rPr>
              <a:t>YANG </a:t>
            </a: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is </a:t>
            </a:r>
            <a:r>
              <a:rPr sz="1600" spc="-30" dirty="0">
                <a:solidFill>
                  <a:srgbClr val="282828"/>
                </a:solidFill>
                <a:latin typeface="Arial"/>
                <a:cs typeface="Arial"/>
              </a:rPr>
              <a:t>a </a:t>
            </a:r>
            <a:r>
              <a:rPr sz="1600" spc="-15" dirty="0">
                <a:solidFill>
                  <a:srgbClr val="282828"/>
                </a:solidFill>
                <a:latin typeface="Arial"/>
                <a:cs typeface="Arial"/>
              </a:rPr>
              <a:t>Data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Modeling</a:t>
            </a:r>
            <a:r>
              <a:rPr sz="1600" spc="21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Language</a:t>
            </a:r>
            <a:endParaRPr sz="1600">
              <a:latin typeface="Arial"/>
              <a:cs typeface="Arial"/>
            </a:endParaRPr>
          </a:p>
          <a:p>
            <a:pPr marL="182245" indent="-170180">
              <a:lnSpc>
                <a:spcPct val="100000"/>
              </a:lnSpc>
              <a:spcBef>
                <a:spcPts val="1000"/>
              </a:spcBef>
              <a:buSzPct val="78125"/>
              <a:buChar char="•"/>
              <a:tabLst>
                <a:tab pos="182880" algn="l"/>
              </a:tabLst>
            </a:pPr>
            <a:r>
              <a:rPr sz="1600" spc="-35" dirty="0">
                <a:solidFill>
                  <a:srgbClr val="282828"/>
                </a:solidFill>
                <a:latin typeface="Arial"/>
                <a:cs typeface="Arial"/>
              </a:rPr>
              <a:t>YANG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Modules </a:t>
            </a: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are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constructed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create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standard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data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models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for network</a:t>
            </a:r>
            <a:r>
              <a:rPr sz="1600" spc="18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 marL="182245" marR="5080" indent="-170180">
              <a:lnSpc>
                <a:spcPts val="1820"/>
              </a:lnSpc>
              <a:spcBef>
                <a:spcPts val="1150"/>
              </a:spcBef>
              <a:buSzPct val="78125"/>
              <a:buChar char="•"/>
              <a:tabLst>
                <a:tab pos="182880" algn="l"/>
              </a:tabLst>
            </a:pPr>
            <a:r>
              <a:rPr sz="1600" spc="-35" dirty="0">
                <a:solidFill>
                  <a:srgbClr val="282828"/>
                </a:solidFill>
                <a:latin typeface="Arial"/>
                <a:cs typeface="Arial"/>
              </a:rPr>
              <a:t>YANG </a:t>
            </a:r>
            <a:r>
              <a:rPr sz="1600" spc="-15" dirty="0">
                <a:solidFill>
                  <a:srgbClr val="282828"/>
                </a:solidFill>
                <a:latin typeface="Arial"/>
                <a:cs typeface="Arial"/>
              </a:rPr>
              <a:t>Data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sent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or </a:t>
            </a:r>
            <a:r>
              <a:rPr sz="1600" spc="40" dirty="0">
                <a:solidFill>
                  <a:srgbClr val="282828"/>
                </a:solidFill>
                <a:latin typeface="Arial"/>
                <a:cs typeface="Arial"/>
              </a:rPr>
              <a:t>from </a:t>
            </a:r>
            <a:r>
              <a:rPr sz="1600" spc="-30" dirty="0">
                <a:solidFill>
                  <a:srgbClr val="282828"/>
                </a:solidFill>
                <a:latin typeface="Arial"/>
                <a:cs typeface="Arial"/>
              </a:rPr>
              <a:t>a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network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device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will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be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formatted </a:t>
            </a: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in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either </a:t>
            </a:r>
            <a:r>
              <a:rPr sz="1600" spc="-10" dirty="0">
                <a:solidFill>
                  <a:srgbClr val="282828"/>
                </a:solidFill>
                <a:latin typeface="Arial"/>
                <a:cs typeface="Arial"/>
              </a:rPr>
              <a:t>XML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or </a:t>
            </a: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JSON 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depending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on the </a:t>
            </a:r>
            <a:r>
              <a:rPr sz="1600" spc="40" dirty="0">
                <a:solidFill>
                  <a:srgbClr val="282828"/>
                </a:solidFill>
                <a:latin typeface="Arial"/>
                <a:cs typeface="Arial"/>
              </a:rPr>
              <a:t>protocol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(ex: </a:t>
            </a:r>
            <a:r>
              <a:rPr sz="1600" spc="-50" dirty="0">
                <a:solidFill>
                  <a:srgbClr val="282828"/>
                </a:solidFill>
                <a:latin typeface="Arial"/>
                <a:cs typeface="Arial"/>
              </a:rPr>
              <a:t>NETCONF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or</a:t>
            </a:r>
            <a:r>
              <a:rPr sz="1600" spc="11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282828"/>
                </a:solidFill>
                <a:latin typeface="Arial"/>
                <a:cs typeface="Arial"/>
              </a:rPr>
              <a:t>RESTCONF)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33472" y="4959790"/>
            <a:ext cx="11683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25" dirty="0">
                <a:solidFill>
                  <a:srgbClr val="282828"/>
                </a:solidFill>
                <a:latin typeface="Arial"/>
                <a:cs typeface="Arial"/>
              </a:rPr>
              <a:t>34</a:t>
            </a:r>
            <a:endParaRPr sz="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1726354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12065">
              <a:lnSpc>
                <a:spcPct val="100000"/>
              </a:lnSpc>
              <a:spcBef>
                <a:spcPts val="1100"/>
              </a:spcBef>
              <a:buSzPct val="78125"/>
              <a:tabLst>
                <a:tab pos="182880" algn="l"/>
              </a:tabLst>
            </a:pPr>
            <a:r>
              <a:rPr lang="en-IN" sz="3600" b="1" spc="40" dirty="0">
                <a:solidFill>
                  <a:schemeClr val="tx1"/>
                </a:solidFill>
              </a:rPr>
              <a:t>Understanding NETCONF</a:t>
            </a:r>
            <a:endParaRPr lang="en-IN" sz="36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24D08C-7FE2-C042-9767-35E953B0CA62}"/>
              </a:ext>
            </a:extLst>
          </p:cNvPr>
          <p:cNvSpPr/>
          <p:nvPr/>
        </p:nvSpPr>
        <p:spPr>
          <a:xfrm>
            <a:off x="880711" y="376642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/>
              <a:t>NETCONF</a:t>
            </a:r>
            <a:r>
              <a:rPr lang="en-IN" dirty="0"/>
              <a:t> is the protocol that applies the changes to the relevant datastore upon the device.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88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95215" y="1121829"/>
            <a:ext cx="3531870" cy="271272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1070"/>
              </a:spcBef>
            </a:pPr>
            <a:r>
              <a:rPr sz="2100" spc="30" dirty="0">
                <a:solidFill>
                  <a:srgbClr val="282828"/>
                </a:solidFill>
                <a:latin typeface="Arial"/>
                <a:cs typeface="Arial"/>
              </a:rPr>
              <a:t>Some </a:t>
            </a:r>
            <a:r>
              <a:rPr sz="2100" spc="20" dirty="0">
                <a:solidFill>
                  <a:srgbClr val="282828"/>
                </a:solidFill>
                <a:latin typeface="Arial"/>
                <a:cs typeface="Arial"/>
              </a:rPr>
              <a:t>key</a:t>
            </a:r>
            <a:r>
              <a:rPr sz="210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25" dirty="0">
                <a:solidFill>
                  <a:srgbClr val="282828"/>
                </a:solidFill>
                <a:latin typeface="Arial"/>
                <a:cs typeface="Arial"/>
              </a:rPr>
              <a:t>details:</a:t>
            </a:r>
            <a:endParaRPr sz="2100">
              <a:latin typeface="Arial"/>
              <a:cs typeface="Arial"/>
            </a:endParaRPr>
          </a:p>
          <a:p>
            <a:pPr marL="298450" marR="462915" indent="-285750">
              <a:lnSpc>
                <a:spcPts val="2390"/>
              </a:lnSpc>
              <a:spcBef>
                <a:spcPts val="1160"/>
              </a:spcBef>
              <a:buSzPct val="59523"/>
              <a:buChar char="•"/>
              <a:tabLst>
                <a:tab pos="297815" algn="l"/>
                <a:tab pos="298450" algn="l"/>
              </a:tabLst>
            </a:pPr>
            <a:r>
              <a:rPr sz="2100" spc="-15" dirty="0">
                <a:solidFill>
                  <a:srgbClr val="282828"/>
                </a:solidFill>
                <a:latin typeface="Arial"/>
                <a:cs typeface="Arial"/>
              </a:rPr>
              <a:t>Initial </a:t>
            </a:r>
            <a:r>
              <a:rPr sz="2100" spc="20" dirty="0">
                <a:solidFill>
                  <a:srgbClr val="282828"/>
                </a:solidFill>
                <a:latin typeface="Arial"/>
                <a:cs typeface="Arial"/>
              </a:rPr>
              <a:t>standard </a:t>
            </a:r>
            <a:r>
              <a:rPr sz="2100" spc="-5" dirty="0">
                <a:solidFill>
                  <a:srgbClr val="282828"/>
                </a:solidFill>
                <a:latin typeface="Arial"/>
                <a:cs typeface="Arial"/>
              </a:rPr>
              <a:t>in </a:t>
            </a:r>
            <a:r>
              <a:rPr sz="2100" spc="90" dirty="0">
                <a:solidFill>
                  <a:srgbClr val="282828"/>
                </a:solidFill>
                <a:latin typeface="Arial"/>
                <a:cs typeface="Arial"/>
              </a:rPr>
              <a:t>2006  </a:t>
            </a:r>
            <a:r>
              <a:rPr sz="2100" spc="50" dirty="0">
                <a:solidFill>
                  <a:srgbClr val="282828"/>
                </a:solidFill>
                <a:latin typeface="Arial"/>
                <a:cs typeface="Arial"/>
              </a:rPr>
              <a:t>with</a:t>
            </a:r>
            <a:r>
              <a:rPr sz="2100" spc="20" dirty="0">
                <a:solidFill>
                  <a:srgbClr val="00BBEB"/>
                </a:solidFill>
                <a:latin typeface="Arial"/>
                <a:cs typeface="Arial"/>
              </a:rPr>
              <a:t> </a:t>
            </a:r>
            <a:r>
              <a:rPr sz="2100" u="heavy" spc="1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RFC4741</a:t>
            </a:r>
            <a:endParaRPr sz="2100">
              <a:latin typeface="Arial"/>
              <a:cs typeface="Arial"/>
            </a:endParaRPr>
          </a:p>
          <a:p>
            <a:pPr marL="298450" indent="-285750">
              <a:lnSpc>
                <a:spcPts val="2455"/>
              </a:lnSpc>
              <a:spcBef>
                <a:spcPts val="925"/>
              </a:spcBef>
              <a:buSzPct val="59523"/>
              <a:buChar char="•"/>
              <a:tabLst>
                <a:tab pos="297815" algn="l"/>
                <a:tab pos="298450" algn="l"/>
              </a:tabLst>
            </a:pPr>
            <a:r>
              <a:rPr sz="2100" spc="20" dirty="0">
                <a:solidFill>
                  <a:srgbClr val="282828"/>
                </a:solidFill>
                <a:latin typeface="Arial"/>
                <a:cs typeface="Arial"/>
              </a:rPr>
              <a:t>Latest</a:t>
            </a:r>
            <a:r>
              <a:rPr sz="210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20" dirty="0">
                <a:solidFill>
                  <a:srgbClr val="282828"/>
                </a:solidFill>
                <a:latin typeface="Arial"/>
                <a:cs typeface="Arial"/>
              </a:rPr>
              <a:t>standard</a:t>
            </a:r>
            <a:endParaRPr sz="2100">
              <a:latin typeface="Arial"/>
              <a:cs typeface="Arial"/>
            </a:endParaRPr>
          </a:p>
          <a:p>
            <a:pPr marL="298450">
              <a:lnSpc>
                <a:spcPts val="2455"/>
              </a:lnSpc>
            </a:pPr>
            <a:r>
              <a:rPr sz="2100" spc="-5" dirty="0">
                <a:solidFill>
                  <a:srgbClr val="282828"/>
                </a:solidFill>
                <a:latin typeface="Arial"/>
                <a:cs typeface="Arial"/>
              </a:rPr>
              <a:t>is </a:t>
            </a:r>
            <a:r>
              <a:rPr sz="2100" u="heavy" spc="1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3"/>
              </a:rPr>
              <a:t>RFC6241</a:t>
            </a:r>
            <a:r>
              <a:rPr sz="2100" spc="10" dirty="0">
                <a:solidFill>
                  <a:srgbClr val="00BBEB"/>
                </a:solidFill>
                <a:latin typeface="Arial"/>
                <a:cs typeface="Arial"/>
                <a:hlinkClick r:id="rId3"/>
              </a:rPr>
              <a:t> </a:t>
            </a:r>
            <a:r>
              <a:rPr sz="2100" spc="-5" dirty="0">
                <a:solidFill>
                  <a:srgbClr val="282828"/>
                </a:solidFill>
                <a:latin typeface="Arial"/>
                <a:cs typeface="Arial"/>
              </a:rPr>
              <a:t>in</a:t>
            </a:r>
            <a:r>
              <a:rPr sz="2100" spc="11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90" dirty="0">
                <a:solidFill>
                  <a:srgbClr val="282828"/>
                </a:solidFill>
                <a:latin typeface="Arial"/>
                <a:cs typeface="Arial"/>
              </a:rPr>
              <a:t>2011</a:t>
            </a:r>
            <a:endParaRPr sz="2100">
              <a:latin typeface="Arial"/>
              <a:cs typeface="Arial"/>
            </a:endParaRPr>
          </a:p>
          <a:p>
            <a:pPr marL="297815" marR="5080" indent="-285750">
              <a:lnSpc>
                <a:spcPts val="2390"/>
              </a:lnSpc>
              <a:spcBef>
                <a:spcPts val="1160"/>
              </a:spcBef>
              <a:buSzPct val="59523"/>
              <a:buChar char="•"/>
              <a:tabLst>
                <a:tab pos="297815" algn="l"/>
                <a:tab pos="298450" algn="l"/>
              </a:tabLst>
            </a:pPr>
            <a:r>
              <a:rPr sz="2100" spc="5" dirty="0">
                <a:solidFill>
                  <a:srgbClr val="282828"/>
                </a:solidFill>
                <a:latin typeface="Arial"/>
                <a:cs typeface="Arial"/>
              </a:rPr>
              <a:t>Does </a:t>
            </a:r>
            <a:r>
              <a:rPr sz="2100" spc="-30" dirty="0">
                <a:solidFill>
                  <a:srgbClr val="282828"/>
                </a:solidFill>
                <a:latin typeface="Arial"/>
                <a:cs typeface="Arial"/>
              </a:rPr>
              <a:t>NOT </a:t>
            </a:r>
            <a:r>
              <a:rPr sz="2100" spc="30" dirty="0">
                <a:solidFill>
                  <a:srgbClr val="282828"/>
                </a:solidFill>
                <a:latin typeface="Arial"/>
                <a:cs typeface="Arial"/>
              </a:rPr>
              <a:t>explicitly </a:t>
            </a:r>
            <a:r>
              <a:rPr sz="2100" spc="35" dirty="0">
                <a:solidFill>
                  <a:srgbClr val="282828"/>
                </a:solidFill>
                <a:latin typeface="Arial"/>
                <a:cs typeface="Arial"/>
              </a:rPr>
              <a:t>define  </a:t>
            </a:r>
            <a:r>
              <a:rPr sz="2100" spc="45" dirty="0">
                <a:solidFill>
                  <a:srgbClr val="282828"/>
                </a:solidFill>
                <a:latin typeface="Arial"/>
                <a:cs typeface="Arial"/>
              </a:rPr>
              <a:t>content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56762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Introducing </a:t>
            </a:r>
            <a:r>
              <a:rPr spc="50" dirty="0"/>
              <a:t>the </a:t>
            </a:r>
            <a:r>
              <a:rPr spc="-80" dirty="0"/>
              <a:t>NETCONF</a:t>
            </a:r>
            <a:r>
              <a:rPr spc="25" dirty="0"/>
              <a:t> </a:t>
            </a:r>
            <a:r>
              <a:rPr spc="45" dirty="0"/>
              <a:t>Protocol</a:t>
            </a:r>
          </a:p>
        </p:txBody>
      </p:sp>
      <p:sp>
        <p:nvSpPr>
          <p:cNvPr id="4" name="object 4"/>
          <p:cNvSpPr/>
          <p:nvPr/>
        </p:nvSpPr>
        <p:spPr>
          <a:xfrm>
            <a:off x="155447" y="1771650"/>
            <a:ext cx="4479798" cy="1400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2960899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41497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NETCONF </a:t>
            </a:r>
            <a:r>
              <a:rPr spc="45" dirty="0"/>
              <a:t>Protocol</a:t>
            </a:r>
            <a:r>
              <a:rPr spc="130" dirty="0"/>
              <a:t> </a:t>
            </a:r>
            <a:r>
              <a:rPr spc="25" dirty="0"/>
              <a:t>Stack</a:t>
            </a:r>
          </a:p>
        </p:txBody>
      </p:sp>
      <p:sp>
        <p:nvSpPr>
          <p:cNvPr id="4" name="object 4"/>
          <p:cNvSpPr/>
          <p:nvPr/>
        </p:nvSpPr>
        <p:spPr>
          <a:xfrm>
            <a:off x="1097280" y="1292355"/>
            <a:ext cx="6753606" cy="2660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2928343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26974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" dirty="0"/>
              <a:t>Transport </a:t>
            </a:r>
            <a:r>
              <a:rPr spc="580" dirty="0"/>
              <a:t>-</a:t>
            </a:r>
            <a:r>
              <a:rPr spc="30" dirty="0"/>
              <a:t> </a:t>
            </a:r>
            <a:r>
              <a:rPr spc="-60" dirty="0"/>
              <a:t>SSH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8802" y="621994"/>
            <a:ext cx="3827145" cy="499109"/>
          </a:xfrm>
          <a:prstGeom prst="rect">
            <a:avLst/>
          </a:prstGeom>
          <a:ln w="25146">
            <a:solidFill>
              <a:srgbClr val="00BBE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6675">
              <a:lnSpc>
                <a:spcPts val="1190"/>
              </a:lnSpc>
            </a:pPr>
            <a:r>
              <a:rPr sz="1100" spc="-5" dirty="0">
                <a:solidFill>
                  <a:srgbClr val="282828"/>
                </a:solidFill>
                <a:latin typeface="Courier New"/>
                <a:cs typeface="Courier New"/>
              </a:rPr>
              <a:t>$ </a:t>
            </a:r>
            <a:r>
              <a:rPr sz="1100" dirty="0">
                <a:solidFill>
                  <a:srgbClr val="282828"/>
                </a:solidFill>
                <a:latin typeface="Courier New"/>
                <a:cs typeface="Courier New"/>
              </a:rPr>
              <a:t>ssh </a:t>
            </a:r>
            <a:r>
              <a:rPr sz="1100" dirty="0">
                <a:solidFill>
                  <a:srgbClr val="282828"/>
                </a:solidFill>
                <a:latin typeface="Courier New"/>
                <a:cs typeface="Courier New"/>
                <a:hlinkClick r:id="rId2"/>
              </a:rPr>
              <a:t>admin@192.168.0.1 </a:t>
            </a:r>
            <a:r>
              <a:rPr sz="1100" spc="-5" dirty="0">
                <a:solidFill>
                  <a:srgbClr val="282828"/>
                </a:solidFill>
                <a:latin typeface="Courier New"/>
                <a:cs typeface="Courier New"/>
              </a:rPr>
              <a:t>-p 830 </a:t>
            </a:r>
            <a:r>
              <a:rPr sz="1100" dirty="0">
                <a:solidFill>
                  <a:srgbClr val="282828"/>
                </a:solidFill>
                <a:latin typeface="Courier New"/>
                <a:cs typeface="Courier New"/>
              </a:rPr>
              <a:t>-s</a:t>
            </a:r>
            <a:r>
              <a:rPr sz="1100" spc="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solidFill>
                  <a:srgbClr val="282828"/>
                </a:solidFill>
                <a:latin typeface="Courier New"/>
                <a:cs typeface="Courier New"/>
              </a:rPr>
              <a:t>netconf</a:t>
            </a:r>
            <a:endParaRPr sz="1100" dirty="0">
              <a:latin typeface="Courier New"/>
              <a:cs typeface="Courier New"/>
            </a:endParaRPr>
          </a:p>
          <a:p>
            <a:pPr marL="6604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282828"/>
                </a:solidFill>
                <a:latin typeface="Courier New"/>
                <a:cs typeface="Courier New"/>
              </a:rPr>
              <a:t>admin@192.168.0.1's</a:t>
            </a:r>
            <a:r>
              <a:rPr sz="1100" spc="-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solidFill>
                  <a:srgbClr val="282828"/>
                </a:solidFill>
                <a:latin typeface="Courier New"/>
                <a:cs typeface="Courier New"/>
              </a:rPr>
              <a:t>password:</a:t>
            </a:r>
            <a:endParaRPr sz="11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8802" y="1279016"/>
            <a:ext cx="6901180" cy="1921510"/>
          </a:xfrm>
          <a:prstGeom prst="rect">
            <a:avLst/>
          </a:prstGeom>
          <a:ln w="25146">
            <a:solidFill>
              <a:srgbClr val="00BBEB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270"/>
              </a:spcBef>
            </a:pP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&lt;hello</a:t>
            </a:r>
            <a:r>
              <a:rPr sz="1100" b="1" spc="-5" dirty="0">
                <a:solidFill>
                  <a:srgbClr val="00BBEB"/>
                </a:solidFill>
                <a:latin typeface="Courier New"/>
                <a:cs typeface="Courier New"/>
              </a:rPr>
              <a:t> </a:t>
            </a: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xmlns="urn:ietf:params:xml:ns:netconf:base:1.0"&gt;</a:t>
            </a:r>
            <a:endParaRPr sz="110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340"/>
              </a:spcBef>
            </a:pP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&lt;capabilities&gt;</a:t>
            </a:r>
            <a:endParaRPr sz="1100">
              <a:latin typeface="Courier New"/>
              <a:cs typeface="Courier New"/>
            </a:endParaRPr>
          </a:p>
          <a:p>
            <a:pPr marL="234315">
              <a:lnSpc>
                <a:spcPct val="100000"/>
              </a:lnSpc>
              <a:spcBef>
                <a:spcPts val="335"/>
              </a:spcBef>
            </a:pP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&lt;capability&gt;urn:ietf:params:netconf:base:1.1&lt;/capability&gt;</a:t>
            </a:r>
            <a:endParaRPr sz="1100">
              <a:latin typeface="Courier New"/>
              <a:cs typeface="Courier New"/>
            </a:endParaRPr>
          </a:p>
          <a:p>
            <a:pPr marL="234315">
              <a:lnSpc>
                <a:spcPct val="100000"/>
              </a:lnSpc>
              <a:spcBef>
                <a:spcPts val="330"/>
              </a:spcBef>
            </a:pP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&lt;capability&gt;urn:ietf:params:netconf:capability:candidate:1.0&lt;/capability&gt;</a:t>
            </a:r>
            <a:endParaRPr sz="1100">
              <a:latin typeface="Courier New"/>
              <a:cs typeface="Courier New"/>
            </a:endParaRPr>
          </a:p>
          <a:p>
            <a:pPr marL="234315">
              <a:lnSpc>
                <a:spcPct val="100000"/>
              </a:lnSpc>
              <a:spcBef>
                <a:spcPts val="335"/>
              </a:spcBef>
            </a:pP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&lt;capability&gt;urn:ietf:params:xml:ns:yang:ietf-netconf-monitoring&lt;/capability&gt;</a:t>
            </a:r>
            <a:endParaRPr sz="1100">
              <a:latin typeface="Courier New"/>
              <a:cs typeface="Courier New"/>
            </a:endParaRPr>
          </a:p>
          <a:p>
            <a:pPr marL="234315" marR="935355">
              <a:lnSpc>
                <a:spcPct val="125000"/>
              </a:lnSpc>
              <a:spcBef>
                <a:spcPts val="5"/>
              </a:spcBef>
            </a:pP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&lt;capability&gt;urn:ietf:params:xml:ns:yang:ietf-interfaces&lt;/capability&gt;  [output omitted </a:t>
            </a:r>
            <a:r>
              <a:rPr sz="1100" b="1" spc="-5" dirty="0">
                <a:solidFill>
                  <a:srgbClr val="00BBEB"/>
                </a:solidFill>
                <a:latin typeface="Courier New"/>
                <a:cs typeface="Courier New"/>
              </a:rPr>
              <a:t>and </a:t>
            </a: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edited for</a:t>
            </a:r>
            <a:r>
              <a:rPr sz="1100" b="1" spc="20" dirty="0">
                <a:solidFill>
                  <a:srgbClr val="00BBEB"/>
                </a:solidFill>
                <a:latin typeface="Courier New"/>
                <a:cs typeface="Courier New"/>
              </a:rPr>
              <a:t> </a:t>
            </a: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clarity]</a:t>
            </a:r>
            <a:endParaRPr sz="110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335"/>
              </a:spcBef>
            </a:pP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&lt;/capabilities&gt;</a:t>
            </a:r>
            <a:endParaRPr sz="110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335"/>
              </a:spcBef>
            </a:pP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&lt;session-id&gt;19150&lt;/session-id&gt;&lt;/hello&gt;]]&gt;]]&gt;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802" y="3344798"/>
            <a:ext cx="5140960" cy="1306830"/>
          </a:xfrm>
          <a:prstGeom prst="rect">
            <a:avLst/>
          </a:prstGeom>
          <a:ln w="25146">
            <a:solidFill>
              <a:srgbClr val="00BBEB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545"/>
              </a:spcBef>
            </a:pPr>
            <a:r>
              <a:rPr sz="1100" b="1" spc="-5" dirty="0">
                <a:solidFill>
                  <a:srgbClr val="676767"/>
                </a:solidFill>
                <a:latin typeface="Courier New"/>
                <a:cs typeface="Courier New"/>
              </a:rPr>
              <a:t>&lt;?xml </a:t>
            </a:r>
            <a:r>
              <a:rPr sz="1100" b="1" dirty="0">
                <a:solidFill>
                  <a:srgbClr val="676767"/>
                </a:solidFill>
                <a:latin typeface="Courier New"/>
                <a:cs typeface="Courier New"/>
              </a:rPr>
              <a:t>version="1.0"</a:t>
            </a:r>
            <a:r>
              <a:rPr sz="1100" b="1" spc="5" dirty="0">
                <a:solidFill>
                  <a:srgbClr val="676767"/>
                </a:solidFill>
                <a:latin typeface="Courier New"/>
                <a:cs typeface="Courier New"/>
              </a:rPr>
              <a:t> </a:t>
            </a:r>
            <a:r>
              <a:rPr sz="1100" b="1" dirty="0">
                <a:solidFill>
                  <a:srgbClr val="676767"/>
                </a:solidFill>
                <a:latin typeface="Courier New"/>
                <a:cs typeface="Courier New"/>
              </a:rPr>
              <a:t>encoding="UTF-8"?&gt;</a:t>
            </a:r>
            <a:endParaRPr sz="110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340"/>
              </a:spcBef>
            </a:pPr>
            <a:r>
              <a:rPr sz="1100" b="1" dirty="0">
                <a:solidFill>
                  <a:srgbClr val="676767"/>
                </a:solidFill>
                <a:latin typeface="Courier New"/>
                <a:cs typeface="Courier New"/>
              </a:rPr>
              <a:t>&lt;hello</a:t>
            </a:r>
            <a:r>
              <a:rPr sz="1100" b="1" spc="-10" dirty="0">
                <a:solidFill>
                  <a:srgbClr val="676767"/>
                </a:solidFill>
                <a:latin typeface="Courier New"/>
                <a:cs typeface="Courier New"/>
              </a:rPr>
              <a:t> </a:t>
            </a:r>
            <a:r>
              <a:rPr sz="1100" b="1" dirty="0">
                <a:solidFill>
                  <a:srgbClr val="676767"/>
                </a:solidFill>
                <a:latin typeface="Courier New"/>
                <a:cs typeface="Courier New"/>
              </a:rPr>
              <a:t>xmlns="urn:ietf:params:xml:ns:netconf:base:1.0"&gt;</a:t>
            </a:r>
            <a:endParaRPr sz="110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330"/>
              </a:spcBef>
            </a:pPr>
            <a:r>
              <a:rPr sz="1100" b="1" dirty="0">
                <a:solidFill>
                  <a:srgbClr val="676767"/>
                </a:solidFill>
                <a:latin typeface="Courier New"/>
                <a:cs typeface="Courier New"/>
              </a:rPr>
              <a:t>&lt;capabilities&gt;</a:t>
            </a:r>
            <a:endParaRPr sz="1100">
              <a:latin typeface="Courier New"/>
              <a:cs typeface="Courier New"/>
            </a:endParaRPr>
          </a:p>
          <a:p>
            <a:pPr marL="234315">
              <a:lnSpc>
                <a:spcPct val="100000"/>
              </a:lnSpc>
              <a:spcBef>
                <a:spcPts val="335"/>
              </a:spcBef>
            </a:pPr>
            <a:r>
              <a:rPr sz="1100" b="1" dirty="0">
                <a:solidFill>
                  <a:srgbClr val="676767"/>
                </a:solidFill>
                <a:latin typeface="Courier New"/>
                <a:cs typeface="Courier New"/>
              </a:rPr>
              <a:t>&lt;capability&gt;urn:ietf:params:netconf:base:1.0&lt;/capability&gt;</a:t>
            </a:r>
            <a:endParaRPr sz="1100">
              <a:latin typeface="Courier New"/>
              <a:cs typeface="Courier New"/>
            </a:endParaRPr>
          </a:p>
          <a:p>
            <a:pPr marL="66675">
              <a:lnSpc>
                <a:spcPct val="100000"/>
              </a:lnSpc>
              <a:spcBef>
                <a:spcPts val="335"/>
              </a:spcBef>
            </a:pPr>
            <a:r>
              <a:rPr sz="1100" b="1" dirty="0">
                <a:solidFill>
                  <a:srgbClr val="676767"/>
                </a:solidFill>
                <a:latin typeface="Courier New"/>
                <a:cs typeface="Courier New"/>
              </a:rPr>
              <a:t>&lt;/capabilities&gt;</a:t>
            </a:r>
            <a:endParaRPr sz="1100">
              <a:latin typeface="Courier New"/>
              <a:cs typeface="Courier New"/>
            </a:endParaRPr>
          </a:p>
          <a:p>
            <a:pPr marL="234315">
              <a:lnSpc>
                <a:spcPct val="100000"/>
              </a:lnSpc>
              <a:spcBef>
                <a:spcPts val="330"/>
              </a:spcBef>
            </a:pPr>
            <a:r>
              <a:rPr sz="1100" b="1" dirty="0">
                <a:solidFill>
                  <a:srgbClr val="676767"/>
                </a:solidFill>
                <a:latin typeface="Courier New"/>
                <a:cs typeface="Courier New"/>
              </a:rPr>
              <a:t>&lt;/hello&gt;]]&gt;]]&gt;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0588" y="3607993"/>
            <a:ext cx="2934970" cy="840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2204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28"/>
                </a:solidFill>
                <a:latin typeface="Arial"/>
                <a:cs typeface="Arial"/>
              </a:rPr>
              <a:t>Client</a:t>
            </a:r>
            <a:r>
              <a:rPr sz="1800" b="1" spc="-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28"/>
                </a:solidFill>
                <a:latin typeface="Arial"/>
                <a:cs typeface="Arial"/>
              </a:rPr>
              <a:t>(Manager)  sends</a:t>
            </a:r>
            <a:r>
              <a:rPr sz="1800" b="1" spc="-1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28"/>
                </a:solidFill>
                <a:latin typeface="Arial"/>
                <a:cs typeface="Arial"/>
              </a:rPr>
              <a:t>hello</a:t>
            </a:r>
            <a:endParaRPr sz="1800">
              <a:latin typeface="Arial"/>
              <a:cs typeface="Arial"/>
            </a:endParaRPr>
          </a:p>
          <a:p>
            <a:pPr marL="208915">
              <a:lnSpc>
                <a:spcPct val="100000"/>
              </a:lnSpc>
              <a:spcBef>
                <a:spcPts val="650"/>
              </a:spcBef>
            </a:pPr>
            <a:r>
              <a:rPr sz="1200" i="1" spc="-5" dirty="0">
                <a:solidFill>
                  <a:srgbClr val="282828"/>
                </a:solidFill>
                <a:latin typeface="Arial"/>
                <a:cs typeface="Arial"/>
              </a:rPr>
              <a:t>Example edited for simplicity and</a:t>
            </a:r>
            <a:r>
              <a:rPr sz="1200" i="1" spc="-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i="1" spc="-5" dirty="0">
                <a:solidFill>
                  <a:srgbClr val="282828"/>
                </a:solidFill>
                <a:latin typeface="Arial"/>
                <a:cs typeface="Arial"/>
              </a:rPr>
              <a:t>brevity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0367" y="791387"/>
            <a:ext cx="1180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28"/>
                </a:solidFill>
                <a:latin typeface="Arial"/>
                <a:cs typeface="Arial"/>
              </a:rPr>
              <a:t>SSH</a:t>
            </a:r>
            <a:r>
              <a:rPr sz="1800" b="1" spc="-8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28"/>
                </a:solidFill>
                <a:latin typeface="Arial"/>
                <a:cs typeface="Arial"/>
              </a:rPr>
              <a:t>Login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99541" y="1942871"/>
            <a:ext cx="1600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28"/>
                </a:solidFill>
                <a:latin typeface="Arial"/>
                <a:cs typeface="Arial"/>
              </a:rPr>
              <a:t>Server</a:t>
            </a:r>
            <a:r>
              <a:rPr sz="1800" b="1" spc="-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28"/>
                </a:solidFill>
                <a:latin typeface="Arial"/>
                <a:cs typeface="Arial"/>
              </a:rPr>
              <a:t>(Agent)  sends</a:t>
            </a:r>
            <a:r>
              <a:rPr sz="1800" b="1" spc="-2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28"/>
                </a:solidFill>
                <a:latin typeface="Arial"/>
                <a:cs typeface="Arial"/>
              </a:rPr>
              <a:t>hello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7317931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924" y="139687"/>
            <a:ext cx="26974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25" dirty="0">
                <a:solidFill>
                  <a:srgbClr val="005073"/>
                </a:solidFill>
                <a:latin typeface="Arial"/>
                <a:cs typeface="Arial"/>
              </a:rPr>
              <a:t>Transport </a:t>
            </a:r>
            <a:r>
              <a:rPr sz="2800" spc="580" dirty="0">
                <a:solidFill>
                  <a:srgbClr val="005073"/>
                </a:solidFill>
                <a:latin typeface="Arial"/>
                <a:cs typeface="Arial"/>
              </a:rPr>
              <a:t>-</a:t>
            </a:r>
            <a:r>
              <a:rPr sz="2800" spc="30" dirty="0">
                <a:solidFill>
                  <a:srgbClr val="005073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005073"/>
                </a:solidFill>
                <a:latin typeface="Arial"/>
                <a:cs typeface="Arial"/>
              </a:rPr>
              <a:t>SSH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8839" y="739863"/>
            <a:ext cx="8465820" cy="393890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R="3436620">
              <a:lnSpc>
                <a:spcPct val="82000"/>
              </a:lnSpc>
              <a:spcBef>
                <a:spcPts val="50"/>
              </a:spcBef>
              <a:tabLst>
                <a:tab pos="3865879" algn="l"/>
              </a:tabLst>
            </a:pPr>
            <a:r>
              <a:rPr sz="1100" spc="-5" dirty="0">
                <a:solidFill>
                  <a:srgbClr val="282828"/>
                </a:solidFill>
                <a:latin typeface="Courier New"/>
                <a:cs typeface="Courier New"/>
              </a:rPr>
              <a:t>$ </a:t>
            </a:r>
            <a:r>
              <a:rPr sz="1100" dirty="0">
                <a:solidFill>
                  <a:srgbClr val="282828"/>
                </a:solidFill>
                <a:latin typeface="Courier New"/>
                <a:cs typeface="Courier New"/>
              </a:rPr>
              <a:t>ssh </a:t>
            </a:r>
            <a:r>
              <a:rPr sz="1100" dirty="0">
                <a:solidFill>
                  <a:srgbClr val="282828"/>
                </a:solidFill>
                <a:latin typeface="Courier New"/>
                <a:cs typeface="Courier New"/>
                <a:hlinkClick r:id="rId2"/>
              </a:rPr>
              <a:t>admin@192.168.0.1 </a:t>
            </a:r>
            <a:r>
              <a:rPr sz="1100" spc="-5" dirty="0">
                <a:solidFill>
                  <a:srgbClr val="282828"/>
                </a:solidFill>
                <a:latin typeface="Courier New"/>
                <a:cs typeface="Courier New"/>
              </a:rPr>
              <a:t>-p 830 </a:t>
            </a:r>
            <a:r>
              <a:rPr sz="1100" dirty="0">
                <a:solidFill>
                  <a:srgbClr val="282828"/>
                </a:solidFill>
                <a:latin typeface="Courier New"/>
                <a:cs typeface="Courier New"/>
              </a:rPr>
              <a:t>-s netconf  admin@192.168.0.1's</a:t>
            </a:r>
            <a:r>
              <a:rPr sz="1100" spc="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solidFill>
                  <a:srgbClr val="282828"/>
                </a:solidFill>
                <a:latin typeface="Courier New"/>
                <a:cs typeface="Courier New"/>
              </a:rPr>
              <a:t>password:	</a:t>
            </a:r>
            <a:r>
              <a:rPr sz="2700" b="1" spc="-7" baseline="7716" dirty="0">
                <a:solidFill>
                  <a:srgbClr val="282828"/>
                </a:solidFill>
                <a:latin typeface="Arial"/>
                <a:cs typeface="Arial"/>
              </a:rPr>
              <a:t>SSH</a:t>
            </a:r>
            <a:r>
              <a:rPr sz="2700" b="1" spc="-127" baseline="7716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700" b="1" spc="-7" baseline="7716" dirty="0">
                <a:solidFill>
                  <a:srgbClr val="282828"/>
                </a:solidFill>
                <a:latin typeface="Arial"/>
                <a:cs typeface="Arial"/>
              </a:rPr>
              <a:t>Login</a:t>
            </a:r>
            <a:endParaRPr sz="2700" baseline="7716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45"/>
              </a:spcBef>
            </a:pP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&lt;hello</a:t>
            </a:r>
            <a:r>
              <a:rPr sz="1100" b="1" spc="-5" dirty="0">
                <a:solidFill>
                  <a:srgbClr val="00BBEB"/>
                </a:solidFill>
                <a:latin typeface="Courier New"/>
                <a:cs typeface="Courier New"/>
              </a:rPr>
              <a:t> </a:t>
            </a: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xmlns="urn:ietf:params:xml:ns:netconf:base:1.0"&gt;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&lt;capabilities&gt;</a:t>
            </a:r>
            <a:endParaRPr sz="1100">
              <a:latin typeface="Courier New"/>
              <a:cs typeface="Courier New"/>
            </a:endParaRPr>
          </a:p>
          <a:p>
            <a:pPr marL="167640">
              <a:lnSpc>
                <a:spcPts val="1135"/>
              </a:lnSpc>
              <a:spcBef>
                <a:spcPts val="340"/>
              </a:spcBef>
            </a:pP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&lt;capability&gt;urn:ietf:params:netconf:base:1.1&lt;/capability&gt;</a:t>
            </a:r>
            <a:endParaRPr sz="1100">
              <a:latin typeface="Courier New"/>
              <a:cs typeface="Courier New"/>
            </a:endParaRPr>
          </a:p>
          <a:p>
            <a:pPr marL="167640">
              <a:lnSpc>
                <a:spcPts val="1975"/>
              </a:lnSpc>
              <a:tabLst>
                <a:tab pos="6889750" algn="l"/>
              </a:tabLst>
            </a:pP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&lt;capability&gt;urn:ietf:params:netconf:capability:candidate:1.0&lt;/capability&gt;	</a:t>
            </a:r>
            <a:r>
              <a:rPr sz="2700" b="1" spc="-7" baseline="-24691" dirty="0">
                <a:solidFill>
                  <a:srgbClr val="282828"/>
                </a:solidFill>
                <a:latin typeface="Arial"/>
                <a:cs typeface="Arial"/>
              </a:rPr>
              <a:t>Server</a:t>
            </a:r>
            <a:r>
              <a:rPr sz="2700" b="1" spc="-89" baseline="-24691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700" b="1" spc="-7" baseline="-24691" dirty="0">
                <a:solidFill>
                  <a:srgbClr val="282828"/>
                </a:solidFill>
                <a:latin typeface="Arial"/>
                <a:cs typeface="Arial"/>
              </a:rPr>
              <a:t>(Agent)</a:t>
            </a:r>
            <a:endParaRPr sz="2700" baseline="-24691">
              <a:latin typeface="Arial"/>
              <a:cs typeface="Arial"/>
            </a:endParaRPr>
          </a:p>
          <a:p>
            <a:pPr marL="167640">
              <a:lnSpc>
                <a:spcPts val="1140"/>
              </a:lnSpc>
              <a:spcBef>
                <a:spcPts val="195"/>
              </a:spcBef>
            </a:pP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&lt;capability&gt;urn:ietf:params:xml:ns:yang:ietf-netconf-monitoring&lt;/capability&gt;</a:t>
            </a:r>
            <a:endParaRPr sz="1100">
              <a:latin typeface="Courier New"/>
              <a:cs typeface="Courier New"/>
            </a:endParaRPr>
          </a:p>
          <a:p>
            <a:pPr marL="167640">
              <a:lnSpc>
                <a:spcPts val="1980"/>
              </a:lnSpc>
              <a:tabLst>
                <a:tab pos="6889750" algn="l"/>
              </a:tabLst>
            </a:pP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&lt;capability&gt;urn:ietf:params:xml:ns:yang:ietf-interfaces&lt;/capability&gt;	</a:t>
            </a:r>
            <a:r>
              <a:rPr sz="2700" b="1" spc="-7" baseline="10802" dirty="0">
                <a:solidFill>
                  <a:srgbClr val="282828"/>
                </a:solidFill>
                <a:latin typeface="Arial"/>
                <a:cs typeface="Arial"/>
              </a:rPr>
              <a:t>sends</a:t>
            </a:r>
            <a:r>
              <a:rPr sz="2700" b="1" spc="-30" baseline="10802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700" b="1" spc="-7" baseline="10802" dirty="0">
                <a:solidFill>
                  <a:srgbClr val="282828"/>
                </a:solidFill>
                <a:latin typeface="Arial"/>
                <a:cs typeface="Arial"/>
              </a:rPr>
              <a:t>hello</a:t>
            </a:r>
            <a:endParaRPr sz="2700" baseline="10802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  <a:spcBef>
                <a:spcPts val="190"/>
              </a:spcBef>
            </a:pP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[output omitted </a:t>
            </a:r>
            <a:r>
              <a:rPr sz="1100" b="1" spc="-5" dirty="0">
                <a:solidFill>
                  <a:srgbClr val="00BBEB"/>
                </a:solidFill>
                <a:latin typeface="Courier New"/>
                <a:cs typeface="Courier New"/>
              </a:rPr>
              <a:t>and </a:t>
            </a: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edited for</a:t>
            </a:r>
            <a:r>
              <a:rPr sz="1100" b="1" spc="20" dirty="0">
                <a:solidFill>
                  <a:srgbClr val="00BBEB"/>
                </a:solidFill>
                <a:latin typeface="Courier New"/>
                <a:cs typeface="Courier New"/>
              </a:rPr>
              <a:t> </a:t>
            </a: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clarity]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&lt;/capabilities&gt;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35"/>
              </a:spcBef>
            </a:pPr>
            <a:r>
              <a:rPr sz="1100" b="1" dirty="0">
                <a:solidFill>
                  <a:srgbClr val="00BBEB"/>
                </a:solidFill>
                <a:latin typeface="Courier New"/>
                <a:cs typeface="Courier New"/>
              </a:rPr>
              <a:t>&lt;session-id&gt;19150&lt;/session-id&gt;&lt;/hello&gt;]]&gt;]]&gt;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Courier New"/>
              <a:cs typeface="Courier New"/>
            </a:endParaRPr>
          </a:p>
          <a:p>
            <a:pPr>
              <a:lnSpc>
                <a:spcPts val="1155"/>
              </a:lnSpc>
            </a:pPr>
            <a:r>
              <a:rPr sz="1100" b="1" spc="-5" dirty="0">
                <a:solidFill>
                  <a:srgbClr val="676767"/>
                </a:solidFill>
                <a:latin typeface="Courier New"/>
                <a:cs typeface="Courier New"/>
              </a:rPr>
              <a:t>&lt;?xml </a:t>
            </a:r>
            <a:r>
              <a:rPr sz="1100" b="1" dirty="0">
                <a:solidFill>
                  <a:srgbClr val="676767"/>
                </a:solidFill>
                <a:latin typeface="Courier New"/>
                <a:cs typeface="Courier New"/>
              </a:rPr>
              <a:t>version="1.0"</a:t>
            </a:r>
            <a:r>
              <a:rPr sz="1100" b="1" spc="5" dirty="0">
                <a:solidFill>
                  <a:srgbClr val="676767"/>
                </a:solidFill>
                <a:latin typeface="Courier New"/>
                <a:cs typeface="Courier New"/>
              </a:rPr>
              <a:t> </a:t>
            </a:r>
            <a:r>
              <a:rPr sz="1100" b="1" dirty="0">
                <a:solidFill>
                  <a:srgbClr val="676767"/>
                </a:solidFill>
                <a:latin typeface="Courier New"/>
                <a:cs typeface="Courier New"/>
              </a:rPr>
              <a:t>encoding="UTF-8"?&gt;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ts val="1725"/>
              </a:lnSpc>
              <a:tabLst>
                <a:tab pos="5226050" algn="l"/>
              </a:tabLst>
            </a:pPr>
            <a:r>
              <a:rPr sz="1650" b="1" baseline="2525" dirty="0">
                <a:solidFill>
                  <a:srgbClr val="676767"/>
                </a:solidFill>
                <a:latin typeface="Courier New"/>
                <a:cs typeface="Courier New"/>
              </a:rPr>
              <a:t>&lt;hello</a:t>
            </a:r>
            <a:r>
              <a:rPr sz="1650" b="1" spc="30" baseline="2525" dirty="0">
                <a:solidFill>
                  <a:srgbClr val="676767"/>
                </a:solidFill>
                <a:latin typeface="Courier New"/>
                <a:cs typeface="Courier New"/>
              </a:rPr>
              <a:t> </a:t>
            </a:r>
            <a:r>
              <a:rPr sz="1650" b="1" baseline="2525" dirty="0">
                <a:solidFill>
                  <a:srgbClr val="676767"/>
                </a:solidFill>
                <a:latin typeface="Courier New"/>
                <a:cs typeface="Courier New"/>
              </a:rPr>
              <a:t>xmlns="urn:ietf:params:xml:ns:netconf:base:1.0"&gt;	</a:t>
            </a:r>
            <a:r>
              <a:rPr sz="1800" b="1" spc="-5" dirty="0">
                <a:solidFill>
                  <a:srgbClr val="282828"/>
                </a:solidFill>
                <a:latin typeface="Arial"/>
                <a:cs typeface="Arial"/>
              </a:rPr>
              <a:t>Client (Manager)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1885"/>
              </a:lnSpc>
              <a:tabLst>
                <a:tab pos="5226050" algn="l"/>
              </a:tabLst>
            </a:pPr>
            <a:r>
              <a:rPr sz="1100" b="1" dirty="0">
                <a:solidFill>
                  <a:srgbClr val="676767"/>
                </a:solidFill>
                <a:latin typeface="Courier New"/>
                <a:cs typeface="Courier New"/>
              </a:rPr>
              <a:t>&lt;capabilities&gt;	</a:t>
            </a:r>
            <a:r>
              <a:rPr sz="2700" b="1" spc="-7" baseline="-16975" dirty="0">
                <a:solidFill>
                  <a:srgbClr val="282828"/>
                </a:solidFill>
                <a:latin typeface="Arial"/>
                <a:cs typeface="Arial"/>
              </a:rPr>
              <a:t>sends</a:t>
            </a:r>
            <a:r>
              <a:rPr sz="2700" b="1" spc="-15" baseline="-1697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700" b="1" spc="-7" baseline="-16975" dirty="0">
                <a:solidFill>
                  <a:srgbClr val="282828"/>
                </a:solidFill>
                <a:latin typeface="Arial"/>
                <a:cs typeface="Arial"/>
              </a:rPr>
              <a:t>hello</a:t>
            </a:r>
            <a:endParaRPr sz="2700" baseline="-16975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  <a:spcBef>
                <a:spcPts val="195"/>
              </a:spcBef>
            </a:pPr>
            <a:r>
              <a:rPr sz="1100" b="1" dirty="0">
                <a:solidFill>
                  <a:srgbClr val="676767"/>
                </a:solidFill>
                <a:latin typeface="Courier New"/>
                <a:cs typeface="Courier New"/>
              </a:rPr>
              <a:t>&lt;capability&gt;urn:ietf:params:netconf:base:1.0&lt;/capability&gt;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10"/>
              </a:spcBef>
              <a:tabLst>
                <a:tab pos="5407660" algn="l"/>
              </a:tabLst>
            </a:pPr>
            <a:r>
              <a:rPr sz="1650" b="1" baseline="5050" dirty="0">
                <a:solidFill>
                  <a:srgbClr val="676767"/>
                </a:solidFill>
                <a:latin typeface="Courier New"/>
                <a:cs typeface="Courier New"/>
              </a:rPr>
              <a:t>&lt;/capabilities&gt;	</a:t>
            </a:r>
            <a:r>
              <a:rPr sz="1200" i="1" spc="-5" dirty="0">
                <a:solidFill>
                  <a:srgbClr val="282828"/>
                </a:solidFill>
                <a:latin typeface="Arial"/>
                <a:cs typeface="Arial"/>
              </a:rPr>
              <a:t>Example edited for simplicity and</a:t>
            </a:r>
            <a:r>
              <a:rPr sz="1200" i="1" spc="-1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i="1" spc="-5" dirty="0">
                <a:solidFill>
                  <a:srgbClr val="282828"/>
                </a:solidFill>
                <a:latin typeface="Arial"/>
                <a:cs typeface="Arial"/>
              </a:rPr>
              <a:t>brevity</a:t>
            </a:r>
            <a:endParaRPr sz="1200">
              <a:latin typeface="Arial"/>
              <a:cs typeface="Arial"/>
            </a:endParaRPr>
          </a:p>
          <a:p>
            <a:pPr marL="167640">
              <a:lnSpc>
                <a:spcPct val="100000"/>
              </a:lnSpc>
              <a:spcBef>
                <a:spcPts val="235"/>
              </a:spcBef>
            </a:pPr>
            <a:r>
              <a:rPr sz="1100" b="1" dirty="0">
                <a:solidFill>
                  <a:srgbClr val="676767"/>
                </a:solidFill>
                <a:latin typeface="Courier New"/>
                <a:cs typeface="Courier New"/>
              </a:rPr>
              <a:t>&lt;/hello&gt;]]&gt;]]&gt;</a:t>
            </a:r>
            <a:endParaRPr sz="11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689483"/>
            <a:ext cx="7228840" cy="4454525"/>
            <a:chOff x="0" y="689483"/>
            <a:chExt cx="7228840" cy="4454525"/>
          </a:xfrm>
        </p:grpSpPr>
        <p:sp>
          <p:nvSpPr>
            <p:cNvPr id="5" name="object 5"/>
            <p:cNvSpPr/>
            <p:nvPr/>
          </p:nvSpPr>
          <p:spPr>
            <a:xfrm>
              <a:off x="534162" y="4715256"/>
              <a:ext cx="1108710" cy="368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762499"/>
              <a:ext cx="1905000" cy="381000"/>
            </a:xfrm>
            <a:custGeom>
              <a:avLst/>
              <a:gdLst/>
              <a:ahLst/>
              <a:cxnLst/>
              <a:rect l="l" t="t" r="r" b="b"/>
              <a:pathLst>
                <a:path w="1905000" h="381000">
                  <a:moveTo>
                    <a:pt x="19050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1905000" y="381000"/>
                  </a:lnTo>
                  <a:lnTo>
                    <a:pt x="1905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5849" y="702183"/>
              <a:ext cx="6899909" cy="3902710"/>
            </a:xfrm>
            <a:custGeom>
              <a:avLst/>
              <a:gdLst/>
              <a:ahLst/>
              <a:cxnLst/>
              <a:rect l="l" t="t" r="r" b="b"/>
              <a:pathLst>
                <a:path w="6899909" h="3902710">
                  <a:moveTo>
                    <a:pt x="15239" y="0"/>
                  </a:moveTo>
                  <a:lnTo>
                    <a:pt x="3842004" y="0"/>
                  </a:lnTo>
                  <a:lnTo>
                    <a:pt x="3842004" y="499110"/>
                  </a:lnTo>
                  <a:lnTo>
                    <a:pt x="15239" y="499110"/>
                  </a:lnTo>
                  <a:lnTo>
                    <a:pt x="15239" y="0"/>
                  </a:lnTo>
                  <a:close/>
                </a:path>
                <a:path w="6899909" h="3902710">
                  <a:moveTo>
                    <a:pt x="0" y="608838"/>
                  </a:moveTo>
                  <a:lnTo>
                    <a:pt x="6899909" y="608838"/>
                  </a:lnTo>
                  <a:lnTo>
                    <a:pt x="6899909" y="2530602"/>
                  </a:lnTo>
                  <a:lnTo>
                    <a:pt x="0" y="2530602"/>
                  </a:lnTo>
                  <a:lnTo>
                    <a:pt x="0" y="608838"/>
                  </a:lnTo>
                  <a:close/>
                </a:path>
                <a:path w="6899909" h="3902710">
                  <a:moveTo>
                    <a:pt x="15239" y="2595372"/>
                  </a:moveTo>
                  <a:lnTo>
                    <a:pt x="5155692" y="2595372"/>
                  </a:lnTo>
                  <a:lnTo>
                    <a:pt x="5155692" y="3902202"/>
                  </a:lnTo>
                  <a:lnTo>
                    <a:pt x="15239" y="3902202"/>
                  </a:lnTo>
                  <a:lnTo>
                    <a:pt x="15239" y="2595372"/>
                  </a:lnTo>
                  <a:close/>
                </a:path>
              </a:pathLst>
            </a:custGeom>
            <a:ln w="25146">
              <a:solidFill>
                <a:srgbClr val="00B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8767" y="564625"/>
            <a:ext cx="9015730" cy="4128135"/>
          </a:xfrm>
          <a:custGeom>
            <a:avLst/>
            <a:gdLst/>
            <a:ahLst/>
            <a:cxnLst/>
            <a:rect l="l" t="t" r="r" b="b"/>
            <a:pathLst>
              <a:path w="9015730" h="4128135">
                <a:moveTo>
                  <a:pt x="9015222" y="0"/>
                </a:moveTo>
                <a:lnTo>
                  <a:pt x="0" y="0"/>
                </a:lnTo>
                <a:lnTo>
                  <a:pt x="0" y="4127754"/>
                </a:lnTo>
                <a:lnTo>
                  <a:pt x="9015222" y="4127754"/>
                </a:lnTo>
                <a:lnTo>
                  <a:pt x="9015222" y="0"/>
                </a:lnTo>
                <a:close/>
              </a:path>
            </a:pathLst>
          </a:custGeom>
          <a:solidFill>
            <a:srgbClr val="FFFFFF">
              <a:alpha val="8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38096" y="2379852"/>
            <a:ext cx="5360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E1221A"/>
                </a:solidFill>
                <a:latin typeface="Arial"/>
                <a:cs typeface="Arial"/>
              </a:rPr>
              <a:t>Don’t NETCONF Like</a:t>
            </a:r>
            <a:r>
              <a:rPr sz="3600" spc="-60" dirty="0">
                <a:solidFill>
                  <a:srgbClr val="E1221A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E1221A"/>
                </a:solidFill>
                <a:latin typeface="Arial"/>
                <a:cs typeface="Arial"/>
              </a:rPr>
              <a:t>this!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356972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691895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Messages </a:t>
            </a:r>
            <a:r>
              <a:rPr spc="580" dirty="0"/>
              <a:t>- </a:t>
            </a:r>
            <a:r>
              <a:rPr spc="20" dirty="0"/>
              <a:t>Remote </a:t>
            </a:r>
            <a:r>
              <a:rPr spc="40" dirty="0"/>
              <a:t>Procedure </a:t>
            </a:r>
            <a:r>
              <a:rPr spc="-15" dirty="0"/>
              <a:t>Call</a:t>
            </a:r>
            <a:r>
              <a:rPr spc="-420" dirty="0"/>
              <a:t> </a:t>
            </a:r>
            <a:r>
              <a:rPr spc="-60" dirty="0"/>
              <a:t>(RPC)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1431797"/>
            <a:ext cx="8280654" cy="2467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4765674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51733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" dirty="0"/>
              <a:t>Operations </a:t>
            </a:r>
            <a:r>
              <a:rPr spc="580" dirty="0"/>
              <a:t>- </a:t>
            </a:r>
            <a:r>
              <a:rPr spc="-80" dirty="0"/>
              <a:t>NETCONF</a:t>
            </a:r>
            <a:r>
              <a:rPr spc="-484" dirty="0"/>
              <a:t> </a:t>
            </a:r>
            <a:r>
              <a:rPr spc="45" dirty="0"/>
              <a:t>Actions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31416" y="1066800"/>
          <a:ext cx="8345805" cy="3444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8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500" spc="15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Operation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38100">
                      <a:solidFill>
                        <a:srgbClr val="005073"/>
                      </a:solidFill>
                      <a:prstDash val="solid"/>
                    </a:lnB>
                    <a:solidFill>
                      <a:srgbClr val="00BBE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500" spc="20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38100">
                      <a:solidFill>
                        <a:srgbClr val="005073"/>
                      </a:solidFill>
                      <a:prstDash val="solid"/>
                    </a:lnB>
                    <a:solidFill>
                      <a:srgbClr val="00B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&lt;get&gt;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381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Retrieve </a:t>
                      </a:r>
                      <a:r>
                        <a:rPr sz="150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running </a:t>
                      </a:r>
                      <a:r>
                        <a:rPr sz="1500" spc="2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configuration </a:t>
                      </a:r>
                      <a:r>
                        <a:rPr sz="150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and </a:t>
                      </a:r>
                      <a:r>
                        <a:rPr sz="15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device </a:t>
                      </a:r>
                      <a:r>
                        <a:rPr sz="1500" spc="2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state</a:t>
                      </a:r>
                      <a:r>
                        <a:rPr sz="1500" spc="10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information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381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7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&lt;get-config&gt;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50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Retrieve </a:t>
                      </a:r>
                      <a:r>
                        <a:rPr sz="1500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all </a:t>
                      </a:r>
                      <a:r>
                        <a:rPr sz="150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or </a:t>
                      </a:r>
                      <a:r>
                        <a:rPr sz="15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part </a:t>
                      </a:r>
                      <a:r>
                        <a:rPr sz="1500" spc="4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sz="150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specified </a:t>
                      </a:r>
                      <a:r>
                        <a:rPr sz="1500" spc="2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configuration </a:t>
                      </a:r>
                      <a:r>
                        <a:rPr sz="150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500" spc="7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store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&lt;edit-config&gt;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99109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Loads </a:t>
                      </a:r>
                      <a:r>
                        <a:rPr sz="1500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all </a:t>
                      </a:r>
                      <a:r>
                        <a:rPr sz="150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or </a:t>
                      </a:r>
                      <a:r>
                        <a:rPr sz="15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part </a:t>
                      </a:r>
                      <a:r>
                        <a:rPr sz="1500" spc="4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sz="1500" spc="-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sz="1500" spc="2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configuration </a:t>
                      </a:r>
                      <a:r>
                        <a:rPr sz="1500" spc="4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to </a:t>
                      </a:r>
                      <a:r>
                        <a:rPr sz="15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the </a:t>
                      </a:r>
                      <a:r>
                        <a:rPr sz="150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specified </a:t>
                      </a:r>
                      <a:r>
                        <a:rPr sz="1500" spc="2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configuration  </a:t>
                      </a:r>
                      <a:r>
                        <a:rPr sz="150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500" spc="2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store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&lt;copy-config&gt;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Replace </a:t>
                      </a:r>
                      <a:r>
                        <a:rPr sz="1500" spc="-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an </a:t>
                      </a:r>
                      <a:r>
                        <a:rPr sz="1500" spc="2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entire configuration </a:t>
                      </a:r>
                      <a:r>
                        <a:rPr sz="150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sz="15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store </a:t>
                      </a:r>
                      <a:r>
                        <a:rPr sz="150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with</a:t>
                      </a:r>
                      <a:r>
                        <a:rPr sz="1500" spc="1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another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&lt;delete-config&gt;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Delete </a:t>
                      </a:r>
                      <a:r>
                        <a:rPr sz="1500" spc="-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sz="1500" spc="2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configuration </a:t>
                      </a:r>
                      <a:r>
                        <a:rPr sz="150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500" spc="9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store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0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&lt;commit&gt;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Copy </a:t>
                      </a:r>
                      <a:r>
                        <a:rPr sz="1500" spc="2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candidate </a:t>
                      </a:r>
                      <a:r>
                        <a:rPr sz="150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sz="15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store </a:t>
                      </a:r>
                      <a:r>
                        <a:rPr sz="1500" spc="4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to </a:t>
                      </a:r>
                      <a:r>
                        <a:rPr sz="150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running data</a:t>
                      </a:r>
                      <a:r>
                        <a:rPr sz="1500" spc="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store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4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&lt;lock&gt; </a:t>
                      </a:r>
                      <a:r>
                        <a:rPr sz="1500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1500" spc="-6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5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&lt;unlock&gt;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Lock </a:t>
                      </a:r>
                      <a:r>
                        <a:rPr sz="1500" spc="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or </a:t>
                      </a:r>
                      <a:r>
                        <a:rPr sz="15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unlock </a:t>
                      </a:r>
                      <a:r>
                        <a:rPr sz="15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the </a:t>
                      </a:r>
                      <a:r>
                        <a:rPr sz="15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entire </a:t>
                      </a:r>
                      <a:r>
                        <a:rPr sz="1500" spc="2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configuration </a:t>
                      </a:r>
                      <a:r>
                        <a:rPr sz="150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sz="15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store</a:t>
                      </a:r>
                      <a:r>
                        <a:rPr sz="1500" spc="7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2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system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&lt;close-session&gt;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Graceful </a:t>
                      </a:r>
                      <a:r>
                        <a:rPr sz="15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termination </a:t>
                      </a:r>
                      <a:r>
                        <a:rPr sz="1500" spc="4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sz="1500" spc="-4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NETCONF</a:t>
                      </a:r>
                      <a:r>
                        <a:rPr sz="1500" spc="6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session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5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&lt;kill-session&gt;</a:t>
                      </a:r>
                      <a:endParaRPr sz="1500">
                        <a:latin typeface="Courier New"/>
                        <a:cs typeface="Courier New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500" spc="2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Forced </a:t>
                      </a:r>
                      <a:r>
                        <a:rPr sz="15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termination </a:t>
                      </a:r>
                      <a:r>
                        <a:rPr sz="1500" spc="4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sz="1500" spc="-4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NETCONF</a:t>
                      </a:r>
                      <a:r>
                        <a:rPr sz="1500" spc="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session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429364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939" y="1291678"/>
            <a:ext cx="3674110" cy="170688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8905" marR="60960" indent="-116839">
              <a:lnSpc>
                <a:spcPts val="1820"/>
              </a:lnSpc>
              <a:spcBef>
                <a:spcPts val="245"/>
              </a:spcBef>
              <a:buClr>
                <a:srgbClr val="282828"/>
              </a:buClr>
              <a:buSzPct val="59375"/>
              <a:buFont typeface="Arial"/>
              <a:buChar char="•"/>
              <a:tabLst>
                <a:tab pos="129539" algn="l"/>
              </a:tabLst>
            </a:pP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sz="1600" spc="-90" dirty="0">
                <a:solidFill>
                  <a:srgbClr val="282828"/>
                </a:solidFill>
                <a:latin typeface="Arial"/>
                <a:cs typeface="Arial"/>
              </a:rPr>
              <a:t>IETF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isn’t 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able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anticipate every 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use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case </a:t>
            </a:r>
            <a:r>
              <a:rPr sz="1600" spc="40" dirty="0">
                <a:solidFill>
                  <a:srgbClr val="282828"/>
                </a:solidFill>
                <a:latin typeface="Arial"/>
                <a:cs typeface="Arial"/>
              </a:rPr>
              <a:t>from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every</a:t>
            </a:r>
            <a:r>
              <a:rPr sz="160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vendor.</a:t>
            </a:r>
            <a:endParaRPr sz="1600">
              <a:latin typeface="Arial"/>
              <a:cs typeface="Arial"/>
            </a:endParaRPr>
          </a:p>
          <a:p>
            <a:pPr marL="128905" marR="120650" indent="-116839">
              <a:lnSpc>
                <a:spcPts val="1820"/>
              </a:lnSpc>
              <a:spcBef>
                <a:spcPts val="110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Additional operations 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can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be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defined 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by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the vendor</a:t>
            </a:r>
            <a:endParaRPr sz="1600">
              <a:latin typeface="Arial"/>
              <a:cs typeface="Arial"/>
            </a:endParaRPr>
          </a:p>
          <a:p>
            <a:pPr marL="128905" marR="5080" indent="-116839">
              <a:lnSpc>
                <a:spcPts val="1820"/>
              </a:lnSpc>
              <a:spcBef>
                <a:spcPts val="110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Support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extended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through </a:t>
            </a:r>
            <a:r>
              <a:rPr sz="1600" spc="-65" dirty="0">
                <a:solidFill>
                  <a:srgbClr val="282828"/>
                </a:solidFill>
                <a:latin typeface="Arial"/>
                <a:cs typeface="Arial"/>
              </a:rPr>
              <a:t>RPC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call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to  </a:t>
            </a:r>
            <a:r>
              <a:rPr sz="1600" spc="50" dirty="0">
                <a:solidFill>
                  <a:srgbClr val="282828"/>
                </a:solidFill>
                <a:latin typeface="Arial"/>
                <a:cs typeface="Arial"/>
              </a:rPr>
              <a:t>vendor-specific </a:t>
            </a:r>
            <a:r>
              <a:rPr sz="1600" spc="-35" dirty="0">
                <a:solidFill>
                  <a:srgbClr val="282828"/>
                </a:solidFill>
                <a:latin typeface="Arial"/>
                <a:cs typeface="Arial"/>
              </a:rPr>
              <a:t>YANG</a:t>
            </a: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model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35204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Additional</a:t>
            </a:r>
            <a:r>
              <a:rPr spc="45" dirty="0"/>
              <a:t> </a:t>
            </a:r>
            <a:r>
              <a:rPr spc="25" dirty="0"/>
              <a:t>Operations</a:t>
            </a:r>
          </a:p>
        </p:txBody>
      </p:sp>
      <p:sp>
        <p:nvSpPr>
          <p:cNvPr id="4" name="object 4"/>
          <p:cNvSpPr/>
          <p:nvPr/>
        </p:nvSpPr>
        <p:spPr>
          <a:xfrm>
            <a:off x="5409043" y="1591198"/>
            <a:ext cx="1373505" cy="1370330"/>
          </a:xfrm>
          <a:custGeom>
            <a:avLst/>
            <a:gdLst/>
            <a:ahLst/>
            <a:cxnLst/>
            <a:rect l="l" t="t" r="r" b="b"/>
            <a:pathLst>
              <a:path w="1373504" h="1370330">
                <a:moveTo>
                  <a:pt x="1053311" y="0"/>
                </a:moveTo>
                <a:lnTo>
                  <a:pt x="1014735" y="11156"/>
                </a:lnTo>
                <a:lnTo>
                  <a:pt x="979056" y="35663"/>
                </a:lnTo>
                <a:lnTo>
                  <a:pt x="948347" y="73288"/>
                </a:lnTo>
                <a:lnTo>
                  <a:pt x="938044" y="56916"/>
                </a:lnTo>
                <a:lnTo>
                  <a:pt x="926474" y="42294"/>
                </a:lnTo>
                <a:lnTo>
                  <a:pt x="913757" y="29558"/>
                </a:lnTo>
                <a:lnTo>
                  <a:pt x="900011" y="18843"/>
                </a:lnTo>
                <a:lnTo>
                  <a:pt x="857659" y="823"/>
                </a:lnTo>
                <a:lnTo>
                  <a:pt x="814833" y="1671"/>
                </a:lnTo>
                <a:lnTo>
                  <a:pt x="774595" y="19994"/>
                </a:lnTo>
                <a:lnTo>
                  <a:pt x="740008" y="54398"/>
                </a:lnTo>
                <a:lnTo>
                  <a:pt x="714134" y="103489"/>
                </a:lnTo>
                <a:lnTo>
                  <a:pt x="705098" y="92217"/>
                </a:lnTo>
                <a:lnTo>
                  <a:pt x="674789" y="64157"/>
                </a:lnTo>
                <a:lnTo>
                  <a:pt x="638403" y="44720"/>
                </a:lnTo>
                <a:lnTo>
                  <a:pt x="600952" y="37268"/>
                </a:lnTo>
                <a:lnTo>
                  <a:pt x="563810" y="41225"/>
                </a:lnTo>
                <a:lnTo>
                  <a:pt x="528351" y="56020"/>
                </a:lnTo>
                <a:lnTo>
                  <a:pt x="495950" y="81077"/>
                </a:lnTo>
                <a:lnTo>
                  <a:pt x="467982" y="115824"/>
                </a:lnTo>
                <a:lnTo>
                  <a:pt x="445821" y="159686"/>
                </a:lnTo>
                <a:lnTo>
                  <a:pt x="413590" y="138685"/>
                </a:lnTo>
                <a:lnTo>
                  <a:pt x="379482" y="125326"/>
                </a:lnTo>
                <a:lnTo>
                  <a:pt x="344222" y="119806"/>
                </a:lnTo>
                <a:lnTo>
                  <a:pt x="308534" y="122323"/>
                </a:lnTo>
                <a:lnTo>
                  <a:pt x="270810" y="134049"/>
                </a:lnTo>
                <a:lnTo>
                  <a:pt x="236209" y="154132"/>
                </a:lnTo>
                <a:lnTo>
                  <a:pt x="205249" y="181644"/>
                </a:lnTo>
                <a:lnTo>
                  <a:pt x="178449" y="215657"/>
                </a:lnTo>
                <a:lnTo>
                  <a:pt x="156326" y="255243"/>
                </a:lnTo>
                <a:lnTo>
                  <a:pt x="139399" y="299475"/>
                </a:lnTo>
                <a:lnTo>
                  <a:pt x="128187" y="347426"/>
                </a:lnTo>
                <a:lnTo>
                  <a:pt x="123208" y="398167"/>
                </a:lnTo>
                <a:lnTo>
                  <a:pt x="124981" y="450770"/>
                </a:lnTo>
                <a:lnTo>
                  <a:pt x="123825" y="455037"/>
                </a:lnTo>
                <a:lnTo>
                  <a:pt x="63313" y="484077"/>
                </a:lnTo>
                <a:lnTo>
                  <a:pt x="18936" y="547417"/>
                </a:lnTo>
                <a:lnTo>
                  <a:pt x="4653" y="594124"/>
                </a:lnTo>
                <a:lnTo>
                  <a:pt x="0" y="642648"/>
                </a:lnTo>
                <a:lnTo>
                  <a:pt x="4504" y="690529"/>
                </a:lnTo>
                <a:lnTo>
                  <a:pt x="17696" y="735303"/>
                </a:lnTo>
                <a:lnTo>
                  <a:pt x="39105" y="774509"/>
                </a:lnTo>
                <a:lnTo>
                  <a:pt x="68262" y="805684"/>
                </a:lnTo>
                <a:lnTo>
                  <a:pt x="50154" y="838476"/>
                </a:lnTo>
                <a:lnTo>
                  <a:pt x="37825" y="875374"/>
                </a:lnTo>
                <a:lnTo>
                  <a:pt x="31610" y="915003"/>
                </a:lnTo>
                <a:lnTo>
                  <a:pt x="31839" y="955989"/>
                </a:lnTo>
                <a:lnTo>
                  <a:pt x="41041" y="1004815"/>
                </a:lnTo>
                <a:lnTo>
                  <a:pt x="58754" y="1047185"/>
                </a:lnTo>
                <a:lnTo>
                  <a:pt x="83517" y="1081528"/>
                </a:lnTo>
                <a:lnTo>
                  <a:pt x="113864" y="1106275"/>
                </a:lnTo>
                <a:lnTo>
                  <a:pt x="185458" y="1120695"/>
                </a:lnTo>
                <a:lnTo>
                  <a:pt x="188049" y="1126728"/>
                </a:lnTo>
                <a:lnTo>
                  <a:pt x="214134" y="1175518"/>
                </a:lnTo>
                <a:lnTo>
                  <a:pt x="245259" y="1216043"/>
                </a:lnTo>
                <a:lnTo>
                  <a:pt x="280471" y="1247981"/>
                </a:lnTo>
                <a:lnTo>
                  <a:pt x="318823" y="1271007"/>
                </a:lnTo>
                <a:lnTo>
                  <a:pt x="359363" y="1284798"/>
                </a:lnTo>
                <a:lnTo>
                  <a:pt x="401142" y="1289032"/>
                </a:lnTo>
                <a:lnTo>
                  <a:pt x="443209" y="1283385"/>
                </a:lnTo>
                <a:lnTo>
                  <a:pt x="484614" y="1267533"/>
                </a:lnTo>
                <a:lnTo>
                  <a:pt x="524408" y="1241155"/>
                </a:lnTo>
                <a:lnTo>
                  <a:pt x="547507" y="1280494"/>
                </a:lnTo>
                <a:lnTo>
                  <a:pt x="574992" y="1313621"/>
                </a:lnTo>
                <a:lnTo>
                  <a:pt x="606211" y="1339871"/>
                </a:lnTo>
                <a:lnTo>
                  <a:pt x="640512" y="1358579"/>
                </a:lnTo>
                <a:lnTo>
                  <a:pt x="683122" y="1369977"/>
                </a:lnTo>
                <a:lnTo>
                  <a:pt x="725254" y="1369576"/>
                </a:lnTo>
                <a:lnTo>
                  <a:pt x="765832" y="1358162"/>
                </a:lnTo>
                <a:lnTo>
                  <a:pt x="803783" y="1336517"/>
                </a:lnTo>
                <a:lnTo>
                  <a:pt x="838031" y="1305428"/>
                </a:lnTo>
                <a:lnTo>
                  <a:pt x="867501" y="1265680"/>
                </a:lnTo>
                <a:lnTo>
                  <a:pt x="891118" y="1218056"/>
                </a:lnTo>
                <a:lnTo>
                  <a:pt x="907809" y="1163342"/>
                </a:lnTo>
                <a:lnTo>
                  <a:pt x="930140" y="1179509"/>
                </a:lnTo>
                <a:lnTo>
                  <a:pt x="953778" y="1191306"/>
                </a:lnTo>
                <a:lnTo>
                  <a:pt x="978380" y="1198594"/>
                </a:lnTo>
                <a:lnTo>
                  <a:pt x="1003605" y="1201239"/>
                </a:lnTo>
                <a:lnTo>
                  <a:pt x="1045756" y="1195100"/>
                </a:lnTo>
                <a:lnTo>
                  <a:pt x="1084526" y="1176731"/>
                </a:lnTo>
                <a:lnTo>
                  <a:pt x="1118803" y="1147617"/>
                </a:lnTo>
                <a:lnTo>
                  <a:pt x="1147474" y="1109247"/>
                </a:lnTo>
                <a:lnTo>
                  <a:pt x="1169429" y="1063108"/>
                </a:lnTo>
                <a:lnTo>
                  <a:pt x="1183557" y="1010688"/>
                </a:lnTo>
                <a:lnTo>
                  <a:pt x="1188745" y="953474"/>
                </a:lnTo>
                <a:lnTo>
                  <a:pt x="1215777" y="945775"/>
                </a:lnTo>
                <a:lnTo>
                  <a:pt x="1266378" y="916779"/>
                </a:lnTo>
                <a:lnTo>
                  <a:pt x="1317872" y="860050"/>
                </a:lnTo>
                <a:lnTo>
                  <a:pt x="1340648" y="819099"/>
                </a:lnTo>
                <a:lnTo>
                  <a:pt x="1357534" y="774148"/>
                </a:lnTo>
                <a:lnTo>
                  <a:pt x="1368417" y="726356"/>
                </a:lnTo>
                <a:lnTo>
                  <a:pt x="1373186" y="676883"/>
                </a:lnTo>
                <a:lnTo>
                  <a:pt x="1371730" y="626888"/>
                </a:lnTo>
                <a:lnTo>
                  <a:pt x="1363937" y="577530"/>
                </a:lnTo>
                <a:lnTo>
                  <a:pt x="1349694" y="529969"/>
                </a:lnTo>
                <a:lnTo>
                  <a:pt x="1328890" y="485365"/>
                </a:lnTo>
                <a:lnTo>
                  <a:pt x="1333155" y="470382"/>
                </a:lnTo>
                <a:lnTo>
                  <a:pt x="1336650" y="455037"/>
                </a:lnTo>
                <a:lnTo>
                  <a:pt x="1342532" y="402348"/>
                </a:lnTo>
                <a:lnTo>
                  <a:pt x="1339604" y="350886"/>
                </a:lnTo>
                <a:lnTo>
                  <a:pt x="1328577" y="302354"/>
                </a:lnTo>
                <a:lnTo>
                  <a:pt x="1310165" y="258454"/>
                </a:lnTo>
                <a:lnTo>
                  <a:pt x="1285081" y="220887"/>
                </a:lnTo>
                <a:lnTo>
                  <a:pt x="1254039" y="191355"/>
                </a:lnTo>
                <a:lnTo>
                  <a:pt x="1217752" y="171561"/>
                </a:lnTo>
                <a:lnTo>
                  <a:pt x="1210784" y="136639"/>
                </a:lnTo>
                <a:lnTo>
                  <a:pt x="1184457" y="74640"/>
                </a:lnTo>
                <a:lnTo>
                  <a:pt x="1130863" y="18667"/>
                </a:lnTo>
                <a:lnTo>
                  <a:pt x="1092711" y="2426"/>
                </a:lnTo>
                <a:lnTo>
                  <a:pt x="1053311" y="0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68047" y="1993252"/>
            <a:ext cx="558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5405" marR="5080" indent="-5334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005073"/>
                </a:solidFill>
                <a:latin typeface="Courier New"/>
                <a:cs typeface="Courier New"/>
              </a:rPr>
              <a:t>wr</a:t>
            </a:r>
            <a:r>
              <a:rPr sz="1400" spc="-10" dirty="0">
                <a:solidFill>
                  <a:srgbClr val="005073"/>
                </a:solidFill>
                <a:latin typeface="Courier New"/>
                <a:cs typeface="Courier New"/>
              </a:rPr>
              <a:t>i</a:t>
            </a:r>
            <a:r>
              <a:rPr sz="1400" spc="-5" dirty="0">
                <a:solidFill>
                  <a:srgbClr val="005073"/>
                </a:solidFill>
                <a:latin typeface="Courier New"/>
                <a:cs typeface="Courier New"/>
              </a:rPr>
              <a:t>te  mem?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3772" y="1891320"/>
            <a:ext cx="1347470" cy="1344295"/>
          </a:xfrm>
          <a:custGeom>
            <a:avLst/>
            <a:gdLst/>
            <a:ahLst/>
            <a:cxnLst/>
            <a:rect l="l" t="t" r="r" b="b"/>
            <a:pathLst>
              <a:path w="1347470" h="1344295">
                <a:moveTo>
                  <a:pt x="1033418" y="0"/>
                </a:moveTo>
                <a:lnTo>
                  <a:pt x="995574" y="10947"/>
                </a:lnTo>
                <a:lnTo>
                  <a:pt x="960572" y="34993"/>
                </a:lnTo>
                <a:lnTo>
                  <a:pt x="930445" y="71908"/>
                </a:lnTo>
                <a:lnTo>
                  <a:pt x="920329" y="55838"/>
                </a:lnTo>
                <a:lnTo>
                  <a:pt x="908975" y="41489"/>
                </a:lnTo>
                <a:lnTo>
                  <a:pt x="896498" y="28992"/>
                </a:lnTo>
                <a:lnTo>
                  <a:pt x="883010" y="18480"/>
                </a:lnTo>
                <a:lnTo>
                  <a:pt x="841459" y="799"/>
                </a:lnTo>
                <a:lnTo>
                  <a:pt x="799444" y="1632"/>
                </a:lnTo>
                <a:lnTo>
                  <a:pt x="759968" y="19612"/>
                </a:lnTo>
                <a:lnTo>
                  <a:pt x="726035" y="53369"/>
                </a:lnTo>
                <a:lnTo>
                  <a:pt x="700651" y="101538"/>
                </a:lnTo>
                <a:lnTo>
                  <a:pt x="691784" y="90478"/>
                </a:lnTo>
                <a:lnTo>
                  <a:pt x="662043" y="62942"/>
                </a:lnTo>
                <a:lnTo>
                  <a:pt x="620258" y="41853"/>
                </a:lnTo>
                <a:lnTo>
                  <a:pt x="577357" y="36639"/>
                </a:lnTo>
                <a:lnTo>
                  <a:pt x="535480" y="46407"/>
                </a:lnTo>
                <a:lnTo>
                  <a:pt x="496768" y="70263"/>
                </a:lnTo>
                <a:lnTo>
                  <a:pt x="463363" y="107315"/>
                </a:lnTo>
                <a:lnTo>
                  <a:pt x="437405" y="156668"/>
                </a:lnTo>
                <a:lnTo>
                  <a:pt x="405779" y="136064"/>
                </a:lnTo>
                <a:lnTo>
                  <a:pt x="372315" y="122958"/>
                </a:lnTo>
                <a:lnTo>
                  <a:pt x="337721" y="117540"/>
                </a:lnTo>
                <a:lnTo>
                  <a:pt x="302709" y="120003"/>
                </a:lnTo>
                <a:lnTo>
                  <a:pt x="265700" y="131510"/>
                </a:lnTo>
                <a:lnTo>
                  <a:pt x="231754" y="151215"/>
                </a:lnTo>
                <a:lnTo>
                  <a:pt x="201379" y="178209"/>
                </a:lnTo>
                <a:lnTo>
                  <a:pt x="175085" y="211581"/>
                </a:lnTo>
                <a:lnTo>
                  <a:pt x="153379" y="250421"/>
                </a:lnTo>
                <a:lnTo>
                  <a:pt x="136772" y="293818"/>
                </a:lnTo>
                <a:lnTo>
                  <a:pt x="125771" y="340863"/>
                </a:lnTo>
                <a:lnTo>
                  <a:pt x="120885" y="390645"/>
                </a:lnTo>
                <a:lnTo>
                  <a:pt x="122623" y="442253"/>
                </a:lnTo>
                <a:lnTo>
                  <a:pt x="121493" y="446444"/>
                </a:lnTo>
                <a:lnTo>
                  <a:pt x="62117" y="474937"/>
                </a:lnTo>
                <a:lnTo>
                  <a:pt x="18572" y="537071"/>
                </a:lnTo>
                <a:lnTo>
                  <a:pt x="4563" y="582895"/>
                </a:lnTo>
                <a:lnTo>
                  <a:pt x="0" y="630502"/>
                </a:lnTo>
                <a:lnTo>
                  <a:pt x="4420" y="677478"/>
                </a:lnTo>
                <a:lnTo>
                  <a:pt x="17362" y="721407"/>
                </a:lnTo>
                <a:lnTo>
                  <a:pt x="38367" y="759873"/>
                </a:lnTo>
                <a:lnTo>
                  <a:pt x="66972" y="790462"/>
                </a:lnTo>
                <a:lnTo>
                  <a:pt x="49210" y="822634"/>
                </a:lnTo>
                <a:lnTo>
                  <a:pt x="37117" y="858834"/>
                </a:lnTo>
                <a:lnTo>
                  <a:pt x="31021" y="897713"/>
                </a:lnTo>
                <a:lnTo>
                  <a:pt x="31247" y="937921"/>
                </a:lnTo>
                <a:lnTo>
                  <a:pt x="43124" y="994696"/>
                </a:lnTo>
                <a:lnTo>
                  <a:pt x="66616" y="1041906"/>
                </a:lnTo>
                <a:lnTo>
                  <a:pt x="99241" y="1076889"/>
                </a:lnTo>
                <a:lnTo>
                  <a:pt x="138515" y="1096984"/>
                </a:lnTo>
                <a:lnTo>
                  <a:pt x="181958" y="1099529"/>
                </a:lnTo>
                <a:lnTo>
                  <a:pt x="184498" y="1105434"/>
                </a:lnTo>
                <a:lnTo>
                  <a:pt x="210089" y="1153306"/>
                </a:lnTo>
                <a:lnTo>
                  <a:pt x="240625" y="1193068"/>
                </a:lnTo>
                <a:lnTo>
                  <a:pt x="275172" y="1224404"/>
                </a:lnTo>
                <a:lnTo>
                  <a:pt x="312799" y="1246997"/>
                </a:lnTo>
                <a:lnTo>
                  <a:pt x="352574" y="1260529"/>
                </a:lnTo>
                <a:lnTo>
                  <a:pt x="393564" y="1264684"/>
                </a:lnTo>
                <a:lnTo>
                  <a:pt x="434838" y="1259145"/>
                </a:lnTo>
                <a:lnTo>
                  <a:pt x="475463" y="1243594"/>
                </a:lnTo>
                <a:lnTo>
                  <a:pt x="514507" y="1217715"/>
                </a:lnTo>
                <a:lnTo>
                  <a:pt x="537164" y="1256309"/>
                </a:lnTo>
                <a:lnTo>
                  <a:pt x="564131" y="1288808"/>
                </a:lnTo>
                <a:lnTo>
                  <a:pt x="594762" y="1314561"/>
                </a:lnTo>
                <a:lnTo>
                  <a:pt x="628413" y="1332917"/>
                </a:lnTo>
                <a:lnTo>
                  <a:pt x="670221" y="1344098"/>
                </a:lnTo>
                <a:lnTo>
                  <a:pt x="711558" y="1343704"/>
                </a:lnTo>
                <a:lnTo>
                  <a:pt x="751372" y="1332504"/>
                </a:lnTo>
                <a:lnTo>
                  <a:pt x="788606" y="1311268"/>
                </a:lnTo>
                <a:lnTo>
                  <a:pt x="822208" y="1280766"/>
                </a:lnTo>
                <a:lnTo>
                  <a:pt x="851122" y="1241768"/>
                </a:lnTo>
                <a:lnTo>
                  <a:pt x="874293" y="1195044"/>
                </a:lnTo>
                <a:lnTo>
                  <a:pt x="890668" y="1141363"/>
                </a:lnTo>
                <a:lnTo>
                  <a:pt x="912577" y="1157226"/>
                </a:lnTo>
                <a:lnTo>
                  <a:pt x="935768" y="1168800"/>
                </a:lnTo>
                <a:lnTo>
                  <a:pt x="959904" y="1175951"/>
                </a:lnTo>
                <a:lnTo>
                  <a:pt x="984648" y="1178548"/>
                </a:lnTo>
                <a:lnTo>
                  <a:pt x="1026003" y="1172525"/>
                </a:lnTo>
                <a:lnTo>
                  <a:pt x="1064041" y="1154503"/>
                </a:lnTo>
                <a:lnTo>
                  <a:pt x="1097670" y="1125940"/>
                </a:lnTo>
                <a:lnTo>
                  <a:pt x="1125801" y="1088295"/>
                </a:lnTo>
                <a:lnTo>
                  <a:pt x="1147343" y="1043028"/>
                </a:lnTo>
                <a:lnTo>
                  <a:pt x="1161205" y="991596"/>
                </a:lnTo>
                <a:lnTo>
                  <a:pt x="1166296" y="935458"/>
                </a:lnTo>
                <a:lnTo>
                  <a:pt x="1192820" y="927906"/>
                </a:lnTo>
                <a:lnTo>
                  <a:pt x="1242467" y="899457"/>
                </a:lnTo>
                <a:lnTo>
                  <a:pt x="1292988" y="843800"/>
                </a:lnTo>
                <a:lnTo>
                  <a:pt x="1315332" y="803622"/>
                </a:lnTo>
                <a:lnTo>
                  <a:pt x="1331897" y="759520"/>
                </a:lnTo>
                <a:lnTo>
                  <a:pt x="1342574" y="712632"/>
                </a:lnTo>
                <a:lnTo>
                  <a:pt x="1347252" y="664094"/>
                </a:lnTo>
                <a:lnTo>
                  <a:pt x="1345823" y="615045"/>
                </a:lnTo>
                <a:lnTo>
                  <a:pt x="1338175" y="566621"/>
                </a:lnTo>
                <a:lnTo>
                  <a:pt x="1324200" y="519961"/>
                </a:lnTo>
                <a:lnTo>
                  <a:pt x="1303787" y="476200"/>
                </a:lnTo>
                <a:lnTo>
                  <a:pt x="1307976" y="461502"/>
                </a:lnTo>
                <a:lnTo>
                  <a:pt x="1311394" y="446431"/>
                </a:lnTo>
                <a:lnTo>
                  <a:pt x="1317168" y="394738"/>
                </a:lnTo>
                <a:lnTo>
                  <a:pt x="1314296" y="344250"/>
                </a:lnTo>
                <a:lnTo>
                  <a:pt x="1303479" y="296638"/>
                </a:lnTo>
                <a:lnTo>
                  <a:pt x="1285416" y="253568"/>
                </a:lnTo>
                <a:lnTo>
                  <a:pt x="1260808" y="216712"/>
                </a:lnTo>
                <a:lnTo>
                  <a:pt x="1230355" y="187738"/>
                </a:lnTo>
                <a:lnTo>
                  <a:pt x="1194757" y="168314"/>
                </a:lnTo>
                <a:lnTo>
                  <a:pt x="1187919" y="134057"/>
                </a:lnTo>
                <a:lnTo>
                  <a:pt x="1162089" y="73226"/>
                </a:lnTo>
                <a:lnTo>
                  <a:pt x="1109502" y="18308"/>
                </a:lnTo>
                <a:lnTo>
                  <a:pt x="1072071" y="2377"/>
                </a:lnTo>
                <a:lnTo>
                  <a:pt x="1033418" y="0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57668" y="2281047"/>
            <a:ext cx="664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005073"/>
                </a:solidFill>
                <a:latin typeface="Courier New"/>
                <a:cs typeface="Courier New"/>
              </a:rPr>
              <a:t>co</a:t>
            </a:r>
            <a:r>
              <a:rPr sz="1400" spc="-10" dirty="0">
                <a:solidFill>
                  <a:srgbClr val="005073"/>
                </a:solidFill>
                <a:latin typeface="Courier New"/>
                <a:cs typeface="Courier New"/>
              </a:rPr>
              <a:t>m</a:t>
            </a:r>
            <a:r>
              <a:rPr sz="1400" spc="-5" dirty="0">
                <a:solidFill>
                  <a:srgbClr val="005073"/>
                </a:solidFill>
                <a:latin typeface="Courier New"/>
                <a:cs typeface="Courier New"/>
              </a:rPr>
              <a:t>mit</a:t>
            </a:r>
            <a:endParaRPr sz="140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solidFill>
                  <a:srgbClr val="005073"/>
                </a:solidFill>
                <a:latin typeface="Courier New"/>
                <a:cs typeface="Courier New"/>
              </a:rPr>
              <a:t>?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08585" y="2875062"/>
            <a:ext cx="1346200" cy="1343025"/>
          </a:xfrm>
          <a:custGeom>
            <a:avLst/>
            <a:gdLst/>
            <a:ahLst/>
            <a:cxnLst/>
            <a:rect l="l" t="t" r="r" b="b"/>
            <a:pathLst>
              <a:path w="1346200" h="1343025">
                <a:moveTo>
                  <a:pt x="1032243" y="0"/>
                </a:moveTo>
                <a:lnTo>
                  <a:pt x="994441" y="10934"/>
                </a:lnTo>
                <a:lnTo>
                  <a:pt x="959479" y="34954"/>
                </a:lnTo>
                <a:lnTo>
                  <a:pt x="929386" y="71832"/>
                </a:lnTo>
                <a:lnTo>
                  <a:pt x="919280" y="55780"/>
                </a:lnTo>
                <a:lnTo>
                  <a:pt x="907939" y="41449"/>
                </a:lnTo>
                <a:lnTo>
                  <a:pt x="895478" y="28968"/>
                </a:lnTo>
                <a:lnTo>
                  <a:pt x="882015" y="18467"/>
                </a:lnTo>
                <a:lnTo>
                  <a:pt x="840506" y="806"/>
                </a:lnTo>
                <a:lnTo>
                  <a:pt x="798536" y="1638"/>
                </a:lnTo>
                <a:lnTo>
                  <a:pt x="759103" y="19597"/>
                </a:lnTo>
                <a:lnTo>
                  <a:pt x="725207" y="53314"/>
                </a:lnTo>
                <a:lnTo>
                  <a:pt x="699846" y="101423"/>
                </a:lnTo>
                <a:lnTo>
                  <a:pt x="690994" y="90380"/>
                </a:lnTo>
                <a:lnTo>
                  <a:pt x="661289" y="62879"/>
                </a:lnTo>
                <a:lnTo>
                  <a:pt x="619550" y="41813"/>
                </a:lnTo>
                <a:lnTo>
                  <a:pt x="576697" y="36606"/>
                </a:lnTo>
                <a:lnTo>
                  <a:pt x="534867" y="46364"/>
                </a:lnTo>
                <a:lnTo>
                  <a:pt x="496199" y="70195"/>
                </a:lnTo>
                <a:lnTo>
                  <a:pt x="462833" y="107206"/>
                </a:lnTo>
                <a:lnTo>
                  <a:pt x="436905" y="156503"/>
                </a:lnTo>
                <a:lnTo>
                  <a:pt x="405317" y="135916"/>
                </a:lnTo>
                <a:lnTo>
                  <a:pt x="371891" y="122821"/>
                </a:lnTo>
                <a:lnTo>
                  <a:pt x="337336" y="117411"/>
                </a:lnTo>
                <a:lnTo>
                  <a:pt x="302362" y="119876"/>
                </a:lnTo>
                <a:lnTo>
                  <a:pt x="265393" y="131369"/>
                </a:lnTo>
                <a:lnTo>
                  <a:pt x="231485" y="151052"/>
                </a:lnTo>
                <a:lnTo>
                  <a:pt x="201144" y="178015"/>
                </a:lnTo>
                <a:lnTo>
                  <a:pt x="174878" y="211348"/>
                </a:lnTo>
                <a:lnTo>
                  <a:pt x="153197" y="250144"/>
                </a:lnTo>
                <a:lnTo>
                  <a:pt x="136609" y="293492"/>
                </a:lnTo>
                <a:lnTo>
                  <a:pt x="125621" y="340483"/>
                </a:lnTo>
                <a:lnTo>
                  <a:pt x="120741" y="390208"/>
                </a:lnTo>
                <a:lnTo>
                  <a:pt x="122479" y="441758"/>
                </a:lnTo>
                <a:lnTo>
                  <a:pt x="121348" y="445949"/>
                </a:lnTo>
                <a:lnTo>
                  <a:pt x="62046" y="474405"/>
                </a:lnTo>
                <a:lnTo>
                  <a:pt x="18555" y="536474"/>
                </a:lnTo>
                <a:lnTo>
                  <a:pt x="4560" y="582245"/>
                </a:lnTo>
                <a:lnTo>
                  <a:pt x="0" y="629798"/>
                </a:lnTo>
                <a:lnTo>
                  <a:pt x="4413" y="676721"/>
                </a:lnTo>
                <a:lnTo>
                  <a:pt x="17340" y="720599"/>
                </a:lnTo>
                <a:lnTo>
                  <a:pt x="38320" y="759021"/>
                </a:lnTo>
                <a:lnTo>
                  <a:pt x="66891" y="789573"/>
                </a:lnTo>
                <a:lnTo>
                  <a:pt x="49145" y="821712"/>
                </a:lnTo>
                <a:lnTo>
                  <a:pt x="37065" y="857872"/>
                </a:lnTo>
                <a:lnTo>
                  <a:pt x="30976" y="896706"/>
                </a:lnTo>
                <a:lnTo>
                  <a:pt x="31204" y="936867"/>
                </a:lnTo>
                <a:lnTo>
                  <a:pt x="43068" y="993577"/>
                </a:lnTo>
                <a:lnTo>
                  <a:pt x="66535" y="1040732"/>
                </a:lnTo>
                <a:lnTo>
                  <a:pt x="99126" y="1075673"/>
                </a:lnTo>
                <a:lnTo>
                  <a:pt x="138357" y="1095743"/>
                </a:lnTo>
                <a:lnTo>
                  <a:pt x="181750" y="1098284"/>
                </a:lnTo>
                <a:lnTo>
                  <a:pt x="184290" y="1104190"/>
                </a:lnTo>
                <a:lnTo>
                  <a:pt x="209853" y="1152006"/>
                </a:lnTo>
                <a:lnTo>
                  <a:pt x="240353" y="1191722"/>
                </a:lnTo>
                <a:lnTo>
                  <a:pt x="274860" y="1223022"/>
                </a:lnTo>
                <a:lnTo>
                  <a:pt x="312443" y="1245588"/>
                </a:lnTo>
                <a:lnTo>
                  <a:pt x="352171" y="1259105"/>
                </a:lnTo>
                <a:lnTo>
                  <a:pt x="393113" y="1263255"/>
                </a:lnTo>
                <a:lnTo>
                  <a:pt x="434339" y="1257723"/>
                </a:lnTo>
                <a:lnTo>
                  <a:pt x="474918" y="1242191"/>
                </a:lnTo>
                <a:lnTo>
                  <a:pt x="513918" y="1216344"/>
                </a:lnTo>
                <a:lnTo>
                  <a:pt x="536552" y="1254893"/>
                </a:lnTo>
                <a:lnTo>
                  <a:pt x="563488" y="1287354"/>
                </a:lnTo>
                <a:lnTo>
                  <a:pt x="594084" y="1313079"/>
                </a:lnTo>
                <a:lnTo>
                  <a:pt x="627697" y="1331418"/>
                </a:lnTo>
                <a:lnTo>
                  <a:pt x="669457" y="1342587"/>
                </a:lnTo>
                <a:lnTo>
                  <a:pt x="710749" y="1342193"/>
                </a:lnTo>
                <a:lnTo>
                  <a:pt x="750517" y="1331005"/>
                </a:lnTo>
                <a:lnTo>
                  <a:pt x="787710" y="1309792"/>
                </a:lnTo>
                <a:lnTo>
                  <a:pt x="821272" y="1279324"/>
                </a:lnTo>
                <a:lnTo>
                  <a:pt x="850152" y="1240369"/>
                </a:lnTo>
                <a:lnTo>
                  <a:pt x="873295" y="1193698"/>
                </a:lnTo>
                <a:lnTo>
                  <a:pt x="889648" y="1140080"/>
                </a:lnTo>
                <a:lnTo>
                  <a:pt x="911535" y="1155919"/>
                </a:lnTo>
                <a:lnTo>
                  <a:pt x="934701" y="1167477"/>
                </a:lnTo>
                <a:lnTo>
                  <a:pt x="958810" y="1174620"/>
                </a:lnTo>
                <a:lnTo>
                  <a:pt x="983526" y="1177215"/>
                </a:lnTo>
                <a:lnTo>
                  <a:pt x="1024838" y="1171199"/>
                </a:lnTo>
                <a:lnTo>
                  <a:pt x="1062834" y="1153196"/>
                </a:lnTo>
                <a:lnTo>
                  <a:pt x="1096425" y="1124665"/>
                </a:lnTo>
                <a:lnTo>
                  <a:pt x="1124524" y="1087062"/>
                </a:lnTo>
                <a:lnTo>
                  <a:pt x="1146040" y="1041846"/>
                </a:lnTo>
                <a:lnTo>
                  <a:pt x="1159885" y="990474"/>
                </a:lnTo>
                <a:lnTo>
                  <a:pt x="1164971" y="934404"/>
                </a:lnTo>
                <a:lnTo>
                  <a:pt x="1191466" y="926858"/>
                </a:lnTo>
                <a:lnTo>
                  <a:pt x="1241055" y="898446"/>
                </a:lnTo>
                <a:lnTo>
                  <a:pt x="1291517" y="842851"/>
                </a:lnTo>
                <a:lnTo>
                  <a:pt x="1313836" y="802719"/>
                </a:lnTo>
                <a:lnTo>
                  <a:pt x="1330382" y="758668"/>
                </a:lnTo>
                <a:lnTo>
                  <a:pt x="1341047" y="711833"/>
                </a:lnTo>
                <a:lnTo>
                  <a:pt x="1345720" y="663351"/>
                </a:lnTo>
                <a:lnTo>
                  <a:pt x="1344293" y="614357"/>
                </a:lnTo>
                <a:lnTo>
                  <a:pt x="1336655" y="565987"/>
                </a:lnTo>
                <a:lnTo>
                  <a:pt x="1322696" y="519379"/>
                </a:lnTo>
                <a:lnTo>
                  <a:pt x="1302309" y="475667"/>
                </a:lnTo>
                <a:lnTo>
                  <a:pt x="1306487" y="460978"/>
                </a:lnTo>
                <a:lnTo>
                  <a:pt x="1309903" y="445936"/>
                </a:lnTo>
                <a:lnTo>
                  <a:pt x="1315672" y="394302"/>
                </a:lnTo>
                <a:lnTo>
                  <a:pt x="1312804" y="343870"/>
                </a:lnTo>
                <a:lnTo>
                  <a:pt x="1302000" y="296310"/>
                </a:lnTo>
                <a:lnTo>
                  <a:pt x="1283957" y="253288"/>
                </a:lnTo>
                <a:lnTo>
                  <a:pt x="1259376" y="216473"/>
                </a:lnTo>
                <a:lnTo>
                  <a:pt x="1228955" y="187534"/>
                </a:lnTo>
                <a:lnTo>
                  <a:pt x="1193394" y="168136"/>
                </a:lnTo>
                <a:lnTo>
                  <a:pt x="1186567" y="133917"/>
                </a:lnTo>
                <a:lnTo>
                  <a:pt x="1160770" y="73157"/>
                </a:lnTo>
                <a:lnTo>
                  <a:pt x="1108242" y="18296"/>
                </a:lnTo>
                <a:lnTo>
                  <a:pt x="1070854" y="2377"/>
                </a:lnTo>
                <a:lnTo>
                  <a:pt x="1032243" y="0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01827" y="3157309"/>
            <a:ext cx="66484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905" algn="ctr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005073"/>
                </a:solidFill>
                <a:latin typeface="Courier New"/>
                <a:cs typeface="Courier New"/>
              </a:rPr>
              <a:t>copy  run  st</a:t>
            </a:r>
            <a:r>
              <a:rPr sz="1400" spc="-10" dirty="0">
                <a:solidFill>
                  <a:srgbClr val="005073"/>
                </a:solidFill>
                <a:latin typeface="Courier New"/>
                <a:cs typeface="Courier New"/>
              </a:rPr>
              <a:t>a</a:t>
            </a:r>
            <a:r>
              <a:rPr sz="1400" spc="-5" dirty="0">
                <a:solidFill>
                  <a:srgbClr val="005073"/>
                </a:solidFill>
                <a:latin typeface="Courier New"/>
                <a:cs typeface="Courier New"/>
              </a:rPr>
              <a:t>rt?</a:t>
            </a:r>
            <a:endParaRPr sz="14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54148917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36861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NETCONF </a:t>
            </a:r>
            <a:r>
              <a:rPr spc="-20" dirty="0"/>
              <a:t>Data</a:t>
            </a:r>
            <a:r>
              <a:rPr spc="110" dirty="0"/>
              <a:t> </a:t>
            </a:r>
            <a:r>
              <a:rPr spc="35" dirty="0"/>
              <a:t>Stores</a:t>
            </a:r>
          </a:p>
        </p:txBody>
      </p:sp>
      <p:sp>
        <p:nvSpPr>
          <p:cNvPr id="3" name="object 3"/>
          <p:cNvSpPr/>
          <p:nvPr/>
        </p:nvSpPr>
        <p:spPr>
          <a:xfrm>
            <a:off x="4812791" y="1877567"/>
            <a:ext cx="3914394" cy="1284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6486" y="1303870"/>
            <a:ext cx="4905375" cy="2783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82828"/>
                </a:solidFill>
                <a:latin typeface="Arial"/>
                <a:cs typeface="Arial"/>
              </a:rPr>
              <a:t>Data </a:t>
            </a:r>
            <a:r>
              <a:rPr sz="1800" spc="25" dirty="0">
                <a:solidFill>
                  <a:srgbClr val="282828"/>
                </a:solidFill>
                <a:latin typeface="Arial"/>
                <a:cs typeface="Arial"/>
              </a:rPr>
              <a:t>Store </a:t>
            </a:r>
            <a:r>
              <a:rPr sz="1800" spc="-15" dirty="0">
                <a:solidFill>
                  <a:srgbClr val="282828"/>
                </a:solidFill>
                <a:latin typeface="Arial"/>
                <a:cs typeface="Arial"/>
              </a:rPr>
              <a:t>Key</a:t>
            </a:r>
            <a:r>
              <a:rPr sz="1800" spc="4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282828"/>
                </a:solidFill>
                <a:latin typeface="Arial"/>
                <a:cs typeface="Arial"/>
              </a:rPr>
              <a:t>Points</a:t>
            </a:r>
            <a:endParaRPr sz="1800">
              <a:latin typeface="Arial"/>
              <a:cs typeface="Arial"/>
            </a:endParaRPr>
          </a:p>
          <a:p>
            <a:pPr marL="305435" indent="-286385">
              <a:lnSpc>
                <a:spcPct val="100000"/>
              </a:lnSpc>
              <a:buChar char="•"/>
              <a:tabLst>
                <a:tab pos="305435" algn="l"/>
                <a:tab pos="306070" algn="l"/>
              </a:tabLst>
            </a:pPr>
            <a:r>
              <a:rPr sz="1600" spc="-10" dirty="0">
                <a:solidFill>
                  <a:srgbClr val="282828"/>
                </a:solidFill>
                <a:latin typeface="Arial"/>
                <a:cs typeface="Arial"/>
              </a:rPr>
              <a:t>Entire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or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partial</a:t>
            </a:r>
            <a:r>
              <a:rPr sz="1600" spc="7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configuration</a:t>
            </a:r>
            <a:endParaRPr sz="1600">
              <a:latin typeface="Arial"/>
              <a:cs typeface="Arial"/>
            </a:endParaRPr>
          </a:p>
          <a:p>
            <a:pPr marL="305435" marR="1214755" indent="-285750">
              <a:lnSpc>
                <a:spcPct val="100000"/>
              </a:lnSpc>
              <a:buChar char="•"/>
              <a:tabLst>
                <a:tab pos="305435" algn="l"/>
                <a:tab pos="306070" algn="l"/>
              </a:tabLst>
            </a:pP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"running" </a:t>
            </a: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is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only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mandatory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data 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store</a:t>
            </a:r>
            <a:endParaRPr sz="1600">
              <a:latin typeface="Arial"/>
              <a:cs typeface="Arial"/>
            </a:endParaRPr>
          </a:p>
          <a:p>
            <a:pPr marL="305435" indent="-286385">
              <a:lnSpc>
                <a:spcPct val="100000"/>
              </a:lnSpc>
              <a:buChar char="•"/>
              <a:tabLst>
                <a:tab pos="305435" algn="l"/>
                <a:tab pos="306070" algn="l"/>
              </a:tabLst>
            </a:pP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Not </a:t>
            </a:r>
            <a:r>
              <a:rPr sz="1600" spc="-15" dirty="0">
                <a:solidFill>
                  <a:srgbClr val="282828"/>
                </a:solidFill>
                <a:latin typeface="Arial"/>
                <a:cs typeface="Arial"/>
              </a:rPr>
              <a:t>all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data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stores </a:t>
            </a: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are</a:t>
            </a:r>
            <a:r>
              <a:rPr sz="1600" spc="11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writeable</a:t>
            </a:r>
            <a:endParaRPr sz="1600">
              <a:latin typeface="Arial"/>
              <a:cs typeface="Arial"/>
            </a:endParaRPr>
          </a:p>
          <a:p>
            <a:pPr marL="305435" marR="1339215" indent="-285750">
              <a:lnSpc>
                <a:spcPts val="1780"/>
              </a:lnSpc>
              <a:spcBef>
                <a:spcPts val="175"/>
              </a:spcBef>
              <a:buChar char="•"/>
              <a:tabLst>
                <a:tab pos="305435" algn="l"/>
                <a:tab pos="306070" algn="l"/>
              </a:tabLst>
            </a:pP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A </a:t>
            </a:r>
            <a:r>
              <a:rPr sz="1600" dirty="0">
                <a:solidFill>
                  <a:srgbClr val="282828"/>
                </a:solidFill>
                <a:latin typeface="Arial"/>
                <a:cs typeface="Arial"/>
              </a:rPr>
              <a:t>"URL"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data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store </a:t>
            </a: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is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supported by  </a:t>
            </a:r>
            <a:r>
              <a:rPr sz="1600" spc="-40" dirty="0">
                <a:solidFill>
                  <a:srgbClr val="282828"/>
                </a:solidFill>
                <a:latin typeface="Arial"/>
                <a:cs typeface="Arial"/>
              </a:rPr>
              <a:t>IOS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enable</a:t>
            </a:r>
            <a:r>
              <a:rPr sz="160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82828"/>
                </a:solidFill>
                <a:latin typeface="Courier New"/>
                <a:cs typeface="Courier New"/>
              </a:rPr>
              <a:t>&lt;config-copy&gt;</a:t>
            </a:r>
            <a:endParaRPr sz="1600">
              <a:latin typeface="Courier New"/>
              <a:cs typeface="Courier New"/>
            </a:endParaRPr>
          </a:p>
          <a:p>
            <a:pPr marL="305435" marR="1654810" indent="-285750">
              <a:lnSpc>
                <a:spcPct val="100000"/>
              </a:lnSpc>
              <a:spcBef>
                <a:spcPts val="105"/>
              </a:spcBef>
              <a:buChar char="•"/>
              <a:tabLst>
                <a:tab pos="305435" algn="l"/>
                <a:tab pos="306070" algn="l"/>
              </a:tabLst>
            </a:pPr>
            <a:r>
              <a:rPr sz="1600" spc="-20" dirty="0">
                <a:solidFill>
                  <a:srgbClr val="282828"/>
                </a:solidFill>
                <a:latin typeface="Arial"/>
                <a:cs typeface="Arial"/>
              </a:rPr>
              <a:t>Every </a:t>
            </a:r>
            <a:r>
              <a:rPr sz="1600" spc="-50" dirty="0">
                <a:solidFill>
                  <a:srgbClr val="282828"/>
                </a:solidFill>
                <a:latin typeface="Arial"/>
                <a:cs typeface="Arial"/>
              </a:rPr>
              <a:t>NETCONF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message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must 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target </a:t>
            </a:r>
            <a:r>
              <a:rPr sz="1600" spc="-30" dirty="0">
                <a:solidFill>
                  <a:srgbClr val="282828"/>
                </a:solidFill>
                <a:latin typeface="Arial"/>
                <a:cs typeface="Arial"/>
              </a:rPr>
              <a:t>a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data</a:t>
            </a:r>
            <a:r>
              <a:rPr sz="1600" spc="6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store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2000" spc="-5" dirty="0">
                <a:solidFill>
                  <a:srgbClr val="282828"/>
                </a:solidFill>
                <a:latin typeface="Courier New"/>
                <a:cs typeface="Courier New"/>
              </a:rPr>
              <a:t>result =</a:t>
            </a:r>
            <a:r>
              <a:rPr sz="2000" spc="1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2000" spc="-5" dirty="0">
                <a:solidFill>
                  <a:srgbClr val="282828"/>
                </a:solidFill>
                <a:latin typeface="Courier New"/>
                <a:cs typeface="Courier New"/>
              </a:rPr>
              <a:t>m.get_config('</a:t>
            </a:r>
            <a:r>
              <a:rPr sz="2000" b="1" spc="-5" dirty="0">
                <a:solidFill>
                  <a:srgbClr val="676767"/>
                </a:solidFill>
                <a:latin typeface="Courier New"/>
                <a:cs typeface="Courier New"/>
              </a:rPr>
              <a:t>running</a:t>
            </a:r>
            <a:r>
              <a:rPr sz="2000" spc="-5" dirty="0">
                <a:solidFill>
                  <a:srgbClr val="282828"/>
                </a:solidFill>
                <a:latin typeface="Courier New"/>
                <a:cs typeface="Courier New"/>
              </a:rPr>
              <a:t>')</a:t>
            </a:r>
            <a:endParaRPr sz="20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35915637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64709"/>
            <a:ext cx="8024458" cy="702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IN" b="1" dirty="0"/>
              <a:t>IDEA?!!! what It would take to Configure 12,000 devices at one GO!!</a:t>
            </a:r>
            <a:endParaRPr lang="en-IN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E04B952-6393-4E4C-80CF-C579D27D2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847" y="953722"/>
            <a:ext cx="128162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2">
            <a:extLst>
              <a:ext uri="{FF2B5EF4-FFF2-40B4-BE49-F238E27FC236}">
                <a16:creationId xmlns:a16="http://schemas.microsoft.com/office/drawing/2014/main" id="{D109AF31-218C-BC4F-9EF1-B62A6F091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58" y="1103569"/>
            <a:ext cx="5969742" cy="369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66E8EE-7DBF-D249-B19F-7785719FD3C3}"/>
              </a:ext>
            </a:extLst>
          </p:cNvPr>
          <p:cNvSpPr/>
          <p:nvPr/>
        </p:nvSpPr>
        <p:spPr>
          <a:xfrm>
            <a:off x="5635680" y="1791466"/>
            <a:ext cx="3248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IN" b="1" dirty="0"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Could be an Interpreter!! BASH?</a:t>
            </a:r>
            <a:endParaRPr lang="en-IN" sz="1800" b="1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424474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44913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NETCONF</a:t>
            </a:r>
            <a:r>
              <a:rPr spc="10" dirty="0"/>
              <a:t> </a:t>
            </a:r>
            <a:r>
              <a:rPr spc="30" dirty="0"/>
              <a:t>Communications</a:t>
            </a:r>
          </a:p>
        </p:txBody>
      </p:sp>
      <p:sp>
        <p:nvSpPr>
          <p:cNvPr id="4" name="object 4"/>
          <p:cNvSpPr/>
          <p:nvPr/>
        </p:nvSpPr>
        <p:spPr>
          <a:xfrm>
            <a:off x="422148" y="1466850"/>
            <a:ext cx="8279892" cy="2234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101029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12065">
              <a:lnSpc>
                <a:spcPct val="100000"/>
              </a:lnSpc>
              <a:spcBef>
                <a:spcPts val="1100"/>
              </a:spcBef>
              <a:buSzPct val="78125"/>
              <a:tabLst>
                <a:tab pos="182880" algn="l"/>
              </a:tabLst>
            </a:pPr>
            <a:r>
              <a:rPr lang="en-IN" sz="3600" b="1" spc="-95" dirty="0">
                <a:solidFill>
                  <a:schemeClr val="tx1"/>
                </a:solidFill>
              </a:rPr>
              <a:t>NETCONF </a:t>
            </a:r>
            <a:r>
              <a:rPr lang="en-IN" sz="3600" b="1" spc="-5" dirty="0">
                <a:solidFill>
                  <a:schemeClr val="tx1"/>
                </a:solidFill>
              </a:rPr>
              <a:t>in </a:t>
            </a:r>
            <a:r>
              <a:rPr lang="en-IN" sz="3600" b="1" spc="65" dirty="0">
                <a:solidFill>
                  <a:schemeClr val="tx1"/>
                </a:solidFill>
              </a:rPr>
              <a:t>Code  </a:t>
            </a:r>
            <a:br>
              <a:rPr lang="en-IN" sz="3600" b="1" spc="65" dirty="0">
                <a:solidFill>
                  <a:schemeClr val="tx1"/>
                </a:solidFill>
              </a:rPr>
            </a:br>
            <a:r>
              <a:rPr lang="en-IN" sz="3600" b="1" spc="75" dirty="0">
                <a:solidFill>
                  <a:schemeClr val="tx1"/>
                </a:solidFill>
              </a:rPr>
              <a:t>with</a:t>
            </a:r>
            <a:r>
              <a:rPr lang="en-IN" sz="3600" b="1" spc="65" dirty="0">
                <a:solidFill>
                  <a:schemeClr val="tx1"/>
                </a:solidFill>
              </a:rPr>
              <a:t> </a:t>
            </a:r>
            <a:r>
              <a:rPr lang="en-IN" sz="3600" b="1" spc="15" dirty="0">
                <a:solidFill>
                  <a:schemeClr val="tx1"/>
                </a:solidFill>
              </a:rPr>
              <a:t>Python</a:t>
            </a:r>
            <a:endParaRPr lang="en-IN" sz="36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0243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939" y="1291678"/>
            <a:ext cx="2526030" cy="2352567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8905" marR="45720" indent="-116839">
              <a:lnSpc>
                <a:spcPts val="1820"/>
              </a:lnSpc>
              <a:spcBef>
                <a:spcPts val="245"/>
              </a:spcBef>
              <a:buClr>
                <a:srgbClr val="282828"/>
              </a:buClr>
              <a:buSzPct val="59375"/>
              <a:buFont typeface="Arial"/>
              <a:buChar char="•"/>
              <a:tabLst>
                <a:tab pos="129539" algn="l"/>
              </a:tabLst>
            </a:pPr>
            <a:r>
              <a:rPr sz="1600" spc="-25" dirty="0">
                <a:solidFill>
                  <a:srgbClr val="282828"/>
                </a:solidFill>
                <a:latin typeface="Arial"/>
                <a:cs typeface="Arial"/>
              </a:rPr>
              <a:t>Full </a:t>
            </a:r>
            <a:r>
              <a:rPr sz="1600" spc="-50" dirty="0">
                <a:solidFill>
                  <a:srgbClr val="282828"/>
                </a:solidFill>
                <a:latin typeface="Arial"/>
                <a:cs typeface="Arial"/>
              </a:rPr>
              <a:t>NETCONF 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Manager 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implementation </a:t>
            </a: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in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Python</a:t>
            </a:r>
            <a:endParaRPr sz="1600" dirty="0">
              <a:latin typeface="Arial"/>
              <a:cs typeface="Arial"/>
            </a:endParaRPr>
          </a:p>
          <a:p>
            <a:pPr marL="243840" lvl="1" indent="-111760">
              <a:lnSpc>
                <a:spcPct val="100000"/>
              </a:lnSpc>
              <a:spcBef>
                <a:spcPts val="484"/>
              </a:spcBef>
              <a:buClr>
                <a:srgbClr val="282828"/>
              </a:buClr>
              <a:buSzPct val="58333"/>
              <a:buChar char="•"/>
              <a:tabLst>
                <a:tab pos="244475" algn="l"/>
              </a:tabLst>
            </a:pPr>
            <a:r>
              <a:rPr sz="1200" u="sng" spc="2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https://ncclient.readthedocs.io</a:t>
            </a:r>
            <a:endParaRPr sz="1200" dirty="0">
              <a:latin typeface="Arial"/>
              <a:cs typeface="Arial"/>
            </a:endParaRPr>
          </a:p>
          <a:p>
            <a:pPr marL="128905" marR="5080" indent="-116839">
              <a:lnSpc>
                <a:spcPts val="1820"/>
              </a:lnSpc>
              <a:spcBef>
                <a:spcPts val="1150"/>
              </a:spcBef>
              <a:buSzPct val="59375"/>
              <a:buChar char="•"/>
              <a:tabLst>
                <a:tab pos="129539" algn="l"/>
              </a:tabLst>
            </a:pP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Simplifies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connection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and 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communication.</a:t>
            </a:r>
            <a:endParaRPr sz="1600" dirty="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960"/>
              </a:spcBef>
              <a:buSzPct val="59375"/>
              <a:buChar char="•"/>
              <a:tabLst>
                <a:tab pos="129539" algn="l"/>
              </a:tabLst>
            </a:pPr>
            <a:r>
              <a:rPr sz="1600" spc="-10" dirty="0">
                <a:solidFill>
                  <a:srgbClr val="282828"/>
                </a:solidFill>
                <a:latin typeface="Arial"/>
                <a:cs typeface="Arial"/>
              </a:rPr>
              <a:t>Deals </a:t>
            </a: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in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raw</a:t>
            </a:r>
            <a:r>
              <a:rPr sz="1600" spc="9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82828"/>
                </a:solidFill>
                <a:latin typeface="Arial"/>
                <a:cs typeface="Arial"/>
              </a:rPr>
              <a:t>XML</a:t>
            </a:r>
            <a:endParaRPr lang="en-US" sz="1600" spc="-10" dirty="0">
              <a:solidFill>
                <a:srgbClr val="282828"/>
              </a:solidFill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960"/>
              </a:spcBef>
              <a:buSzPct val="59375"/>
              <a:buChar char="•"/>
              <a:tabLst>
                <a:tab pos="129539" algn="l"/>
              </a:tabLst>
            </a:pPr>
            <a:r>
              <a:rPr lang="en-IN" sz="1600" spc="-10" dirty="0" err="1">
                <a:solidFill>
                  <a:srgbClr val="282828"/>
                </a:solidFill>
                <a:latin typeface="Arial"/>
                <a:cs typeface="Arial"/>
              </a:rPr>
              <a:t>ncclient</a:t>
            </a:r>
            <a:r>
              <a:rPr lang="en-IN" sz="1600" spc="-10" dirty="0">
                <a:solidFill>
                  <a:srgbClr val="282828"/>
                </a:solidFill>
                <a:latin typeface="Arial"/>
                <a:cs typeface="Arial"/>
              </a:rPr>
              <a:t> – Will list the capability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50755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NETCONF </a:t>
            </a:r>
            <a:r>
              <a:rPr spc="20" dirty="0"/>
              <a:t>and </a:t>
            </a:r>
            <a:r>
              <a:rPr spc="15" dirty="0"/>
              <a:t>Python:</a:t>
            </a:r>
            <a:r>
              <a:rPr spc="140" dirty="0"/>
              <a:t> </a:t>
            </a:r>
            <a:r>
              <a:rPr spc="50" dirty="0"/>
              <a:t>ncclient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44032" y="4451859"/>
            <a:ext cx="3065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solidFill>
                  <a:srgbClr val="282828"/>
                </a:solidFill>
                <a:latin typeface="Arial"/>
                <a:cs typeface="Arial"/>
              </a:rPr>
              <a:t>From:</a:t>
            </a:r>
            <a:r>
              <a:rPr sz="1200" i="1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i="1" u="sng" spc="-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3"/>
              </a:rPr>
              <a:t>http://ncclient.readthedocs.io/en/latest/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44186" y="1409319"/>
            <a:ext cx="4445000" cy="2677795"/>
          </a:xfrm>
          <a:prstGeom prst="rect">
            <a:avLst/>
          </a:prstGeom>
          <a:ln w="9905">
            <a:solidFill>
              <a:srgbClr val="5E5E5E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90"/>
              </a:spcBef>
            </a:pPr>
            <a:r>
              <a:rPr sz="1400" spc="-5" dirty="0">
                <a:solidFill>
                  <a:srgbClr val="0000AA"/>
                </a:solidFill>
                <a:latin typeface="Courier New"/>
                <a:cs typeface="Courier New"/>
              </a:rPr>
              <a:t>from </a:t>
            </a:r>
            <a:r>
              <a:rPr sz="1400" u="sng" spc="-5" dirty="0">
                <a:solidFill>
                  <a:srgbClr val="00AAAA"/>
                </a:solidFill>
                <a:uFill>
                  <a:solidFill>
                    <a:srgbClr val="00AAAA"/>
                  </a:solidFill>
                </a:uFill>
                <a:latin typeface="Courier New"/>
                <a:cs typeface="Courier New"/>
              </a:rPr>
              <a:t>ncclient</a:t>
            </a:r>
            <a:r>
              <a:rPr sz="1400" spc="-5" dirty="0">
                <a:solidFill>
                  <a:srgbClr val="00AAAA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00AA"/>
                </a:solidFill>
                <a:latin typeface="Courier New"/>
                <a:cs typeface="Courier New"/>
              </a:rPr>
              <a:t>import</a:t>
            </a:r>
            <a:r>
              <a:rPr sz="1400" spc="-30" dirty="0">
                <a:solidFill>
                  <a:srgbClr val="0000AA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manager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 dirty="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m =</a:t>
            </a:r>
            <a:r>
              <a:rPr sz="1400" spc="-2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manager.connect(host=</a:t>
            </a:r>
            <a:r>
              <a:rPr sz="1400" spc="-5" dirty="0">
                <a:solidFill>
                  <a:srgbClr val="AA5400"/>
                </a:solidFill>
                <a:latin typeface="Courier New"/>
                <a:cs typeface="Courier New"/>
              </a:rPr>
              <a:t>"192.168.0.1"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,</a:t>
            </a:r>
            <a:endParaRPr sz="1400" dirty="0">
              <a:latin typeface="Courier New"/>
              <a:cs typeface="Courier New"/>
            </a:endParaRPr>
          </a:p>
          <a:p>
            <a:pPr marL="2218690" marR="9017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port=</a:t>
            </a:r>
            <a:r>
              <a:rPr sz="1400" spc="-5" dirty="0">
                <a:solidFill>
                  <a:srgbClr val="009999"/>
                </a:solidFill>
                <a:latin typeface="Courier New"/>
                <a:cs typeface="Courier New"/>
              </a:rPr>
              <a:t>830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,  username=</a:t>
            </a:r>
            <a:r>
              <a:rPr sz="1400" spc="-5" dirty="0">
                <a:solidFill>
                  <a:srgbClr val="AA5400"/>
                </a:solidFill>
                <a:latin typeface="Courier New"/>
                <a:cs typeface="Courier New"/>
              </a:rPr>
              <a:t>"admin"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,  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p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as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s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wo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rd=</a:t>
            </a:r>
            <a:r>
              <a:rPr sz="1400" spc="-5" dirty="0">
                <a:solidFill>
                  <a:srgbClr val="AA5400"/>
                </a:solidFill>
                <a:latin typeface="Courier New"/>
                <a:cs typeface="Courier New"/>
              </a:rPr>
              <a:t>"</a:t>
            </a:r>
            <a:r>
              <a:rPr sz="1400" spc="-10" dirty="0">
                <a:solidFill>
                  <a:srgbClr val="AA5400"/>
                </a:solidFill>
                <a:latin typeface="Courier New"/>
                <a:cs typeface="Courier New"/>
              </a:rPr>
              <a:t>c</a:t>
            </a:r>
            <a:r>
              <a:rPr sz="1400" spc="-5" dirty="0">
                <a:solidFill>
                  <a:srgbClr val="AA5400"/>
                </a:solidFill>
                <a:latin typeface="Courier New"/>
                <a:cs typeface="Courier New"/>
              </a:rPr>
              <a:t>is</a:t>
            </a:r>
            <a:r>
              <a:rPr sz="1400" spc="-10" dirty="0">
                <a:solidFill>
                  <a:srgbClr val="AA5400"/>
                </a:solidFill>
                <a:latin typeface="Courier New"/>
                <a:cs typeface="Courier New"/>
              </a:rPr>
              <a:t>co</a:t>
            </a:r>
            <a:r>
              <a:rPr sz="1400" spc="-5" dirty="0">
                <a:solidFill>
                  <a:srgbClr val="AA5400"/>
                </a:solidFill>
                <a:latin typeface="Courier New"/>
                <a:cs typeface="Courier New"/>
              </a:rPr>
              <a:t>12</a:t>
            </a:r>
            <a:r>
              <a:rPr sz="1400" spc="-10" dirty="0">
                <a:solidFill>
                  <a:srgbClr val="AA5400"/>
                </a:solidFill>
                <a:latin typeface="Courier New"/>
                <a:cs typeface="Courier New"/>
              </a:rPr>
              <a:t>3</a:t>
            </a:r>
            <a:r>
              <a:rPr sz="1400" spc="-5" dirty="0">
                <a:solidFill>
                  <a:srgbClr val="AA5400"/>
                </a:solidFill>
                <a:latin typeface="Courier New"/>
                <a:cs typeface="Courier New"/>
              </a:rPr>
              <a:t>"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,  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h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os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t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ke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y_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ve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r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if</a:t>
            </a:r>
            <a:r>
              <a:rPr sz="1400" spc="-15" dirty="0">
                <a:solidFill>
                  <a:srgbClr val="282828"/>
                </a:solidFill>
                <a:latin typeface="Courier New"/>
                <a:cs typeface="Courier New"/>
              </a:rPr>
              <a:t>y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=</a:t>
            </a:r>
            <a:r>
              <a:rPr sz="1400" spc="-5" dirty="0">
                <a:solidFill>
                  <a:srgbClr val="00AAAA"/>
                </a:solidFill>
                <a:latin typeface="Courier New"/>
                <a:cs typeface="Courier New"/>
              </a:rPr>
              <a:t>Fa</a:t>
            </a:r>
            <a:r>
              <a:rPr sz="1400" spc="-10" dirty="0">
                <a:solidFill>
                  <a:srgbClr val="00AAAA"/>
                </a:solidFill>
                <a:latin typeface="Courier New"/>
                <a:cs typeface="Courier New"/>
              </a:rPr>
              <a:t>l</a:t>
            </a:r>
            <a:r>
              <a:rPr sz="1400" spc="-5" dirty="0">
                <a:solidFill>
                  <a:srgbClr val="00AAAA"/>
                </a:solidFill>
                <a:latin typeface="Courier New"/>
                <a:cs typeface="Courier New"/>
              </a:rPr>
              <a:t>se</a:t>
            </a:r>
            <a:endParaRPr sz="1400" dirty="0">
              <a:latin typeface="Courier New"/>
              <a:cs typeface="Courier New"/>
            </a:endParaRPr>
          </a:p>
          <a:p>
            <a:pPr marL="2218690">
              <a:lnSpc>
                <a:spcPct val="100000"/>
              </a:lnSpc>
            </a:pP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)</a:t>
            </a:r>
            <a:endParaRPr sz="1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 dirty="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m.close_session()</a:t>
            </a:r>
            <a:endParaRPr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39916724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24730" y="1612772"/>
            <a:ext cx="4819650" cy="2092960"/>
          </a:xfrm>
          <a:custGeom>
            <a:avLst/>
            <a:gdLst/>
            <a:ahLst/>
            <a:cxnLst/>
            <a:rect l="l" t="t" r="r" b="b"/>
            <a:pathLst>
              <a:path w="4819650" h="2092960">
                <a:moveTo>
                  <a:pt x="0" y="0"/>
                </a:moveTo>
                <a:lnTo>
                  <a:pt x="4819650" y="0"/>
                </a:lnTo>
                <a:lnTo>
                  <a:pt x="4819650" y="2092452"/>
                </a:lnTo>
                <a:lnTo>
                  <a:pt x="0" y="2092452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03407" y="1630095"/>
            <a:ext cx="4141470" cy="200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5768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0000AA"/>
                </a:solidFill>
                <a:latin typeface="Courier New"/>
                <a:cs typeface="Courier New"/>
              </a:rPr>
              <a:t>from </a:t>
            </a:r>
            <a:r>
              <a:rPr sz="1000" u="sng" spc="-5" dirty="0">
                <a:solidFill>
                  <a:srgbClr val="00AAAA"/>
                </a:solidFill>
                <a:uFill>
                  <a:solidFill>
                    <a:srgbClr val="00AAAA"/>
                  </a:solidFill>
                </a:uFill>
                <a:latin typeface="Courier New"/>
                <a:cs typeface="Courier New"/>
              </a:rPr>
              <a:t>device_info</a:t>
            </a:r>
            <a:r>
              <a:rPr sz="1000" spc="-5" dirty="0">
                <a:solidFill>
                  <a:srgbClr val="00AAAA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0000AA"/>
                </a:solidFill>
                <a:latin typeface="Courier New"/>
                <a:cs typeface="Courier New"/>
              </a:rPr>
              <a:t>import </a:t>
            </a:r>
            <a:r>
              <a:rPr sz="1000" spc="-5" dirty="0">
                <a:latin typeface="Courier New"/>
                <a:cs typeface="Courier New"/>
              </a:rPr>
              <a:t>ios_xe1  </a:t>
            </a:r>
            <a:r>
              <a:rPr sz="1000" spc="-5" dirty="0">
                <a:solidFill>
                  <a:srgbClr val="0000AA"/>
                </a:solidFill>
                <a:latin typeface="Courier New"/>
                <a:cs typeface="Courier New"/>
              </a:rPr>
              <a:t>from </a:t>
            </a:r>
            <a:r>
              <a:rPr sz="1000" u="sng" spc="-5" dirty="0">
                <a:solidFill>
                  <a:srgbClr val="00AAAA"/>
                </a:solidFill>
                <a:uFill>
                  <a:solidFill>
                    <a:srgbClr val="00AAAA"/>
                  </a:solidFill>
                </a:uFill>
                <a:latin typeface="Courier New"/>
                <a:cs typeface="Courier New"/>
              </a:rPr>
              <a:t>ncclient</a:t>
            </a:r>
            <a:r>
              <a:rPr sz="1000" spc="-5" dirty="0">
                <a:solidFill>
                  <a:srgbClr val="00AAAA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0000AA"/>
                </a:solidFill>
                <a:latin typeface="Courier New"/>
                <a:cs typeface="Courier New"/>
              </a:rPr>
              <a:t>import</a:t>
            </a:r>
            <a:r>
              <a:rPr sz="1000" spc="-35" dirty="0">
                <a:solidFill>
                  <a:srgbClr val="0000AA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manager</a:t>
            </a:r>
            <a:endParaRPr sz="1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0000AA"/>
                </a:solidFill>
                <a:latin typeface="Courier New"/>
                <a:cs typeface="Courier New"/>
              </a:rPr>
              <a:t>if</a:t>
            </a:r>
            <a:r>
              <a:rPr sz="1000" u="sng" spc="-5" dirty="0">
                <a:solidFill>
                  <a:srgbClr val="0000AA"/>
                </a:solidFill>
                <a:uFill>
                  <a:solidFill>
                    <a:srgbClr val="272727"/>
                  </a:solidFill>
                </a:u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name == </a:t>
            </a:r>
            <a:r>
              <a:rPr sz="1000" spc="-5" dirty="0">
                <a:solidFill>
                  <a:srgbClr val="AA5400"/>
                </a:solidFill>
                <a:latin typeface="Courier New"/>
                <a:cs typeface="Courier New"/>
              </a:rPr>
              <a:t>'</a:t>
            </a:r>
            <a:r>
              <a:rPr sz="1000" u="sng" spc="-5" dirty="0">
                <a:solidFill>
                  <a:srgbClr val="AA5400"/>
                </a:solidFill>
                <a:uFill>
                  <a:solidFill>
                    <a:srgbClr val="A95300"/>
                  </a:solidFill>
                </a:u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AA5400"/>
                </a:solidFill>
                <a:latin typeface="Courier New"/>
                <a:cs typeface="Courier New"/>
              </a:rPr>
              <a:t>main</a:t>
            </a:r>
            <a:r>
              <a:rPr sz="1000" u="sng" spc="5" dirty="0">
                <a:solidFill>
                  <a:srgbClr val="AA5400"/>
                </a:solidFill>
                <a:uFill>
                  <a:solidFill>
                    <a:srgbClr val="A95300"/>
                  </a:solidFill>
                </a:u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AA5400"/>
                </a:solidFill>
                <a:latin typeface="Courier New"/>
                <a:cs typeface="Courier New"/>
              </a:rPr>
              <a:t>'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:</a:t>
            </a:r>
            <a:endParaRPr sz="1000" dirty="0">
              <a:latin typeface="Courier New"/>
              <a:cs typeface="Courier New"/>
            </a:endParaRPr>
          </a:p>
          <a:p>
            <a:pPr marL="316865">
              <a:lnSpc>
                <a:spcPct val="100000"/>
              </a:lnSpc>
            </a:pPr>
            <a:r>
              <a:rPr sz="1000" spc="-5" dirty="0">
                <a:solidFill>
                  <a:srgbClr val="0000AA"/>
                </a:solidFill>
                <a:latin typeface="Courier New"/>
                <a:cs typeface="Courier New"/>
              </a:rPr>
              <a:t>with</a:t>
            </a:r>
            <a:r>
              <a:rPr sz="1000" spc="-15" dirty="0">
                <a:solidFill>
                  <a:srgbClr val="0000AA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manager.connect(host=ios_xe1[</a:t>
            </a:r>
            <a:r>
              <a:rPr sz="1000" spc="-5" dirty="0">
                <a:solidFill>
                  <a:srgbClr val="AA5400"/>
                </a:solidFill>
                <a:latin typeface="Courier New"/>
                <a:cs typeface="Courier New"/>
              </a:rPr>
              <a:t>"address"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],</a:t>
            </a:r>
            <a:endParaRPr sz="1000" dirty="0">
              <a:latin typeface="Courier New"/>
              <a:cs typeface="Courier New"/>
            </a:endParaRPr>
          </a:p>
          <a:p>
            <a:pPr marL="1917064" marR="5080">
              <a:lnSpc>
                <a:spcPct val="100000"/>
              </a:lnSpc>
            </a:pP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port=ios_xe1[</a:t>
            </a:r>
            <a:r>
              <a:rPr sz="1000" spc="-5" dirty="0">
                <a:solidFill>
                  <a:srgbClr val="AA5400"/>
                </a:solidFill>
                <a:latin typeface="Courier New"/>
                <a:cs typeface="Courier New"/>
              </a:rPr>
              <a:t>"port"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],  username=ios_xe1[</a:t>
            </a:r>
            <a:r>
              <a:rPr sz="1000" spc="-5" dirty="0">
                <a:solidFill>
                  <a:srgbClr val="AA5400"/>
                </a:solidFill>
                <a:latin typeface="Courier New"/>
                <a:cs typeface="Courier New"/>
              </a:rPr>
              <a:t>"username"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],  password=ios_xe1[</a:t>
            </a:r>
            <a:r>
              <a:rPr sz="1000" spc="-5" dirty="0">
                <a:solidFill>
                  <a:srgbClr val="AA5400"/>
                </a:solidFill>
                <a:latin typeface="Courier New"/>
                <a:cs typeface="Courier New"/>
              </a:rPr>
              <a:t>"password"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],  hostkey_verify=</a:t>
            </a:r>
            <a:r>
              <a:rPr sz="1000" spc="-5" dirty="0">
                <a:solidFill>
                  <a:srgbClr val="00AAAA"/>
                </a:solidFill>
                <a:latin typeface="Courier New"/>
                <a:cs typeface="Courier New"/>
              </a:rPr>
              <a:t>False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) </a:t>
            </a:r>
            <a:r>
              <a:rPr sz="1000" spc="-5" dirty="0">
                <a:solidFill>
                  <a:srgbClr val="0000AA"/>
                </a:solidFill>
                <a:latin typeface="Courier New"/>
                <a:cs typeface="Courier New"/>
              </a:rPr>
              <a:t>as</a:t>
            </a:r>
            <a:r>
              <a:rPr sz="1000" spc="-35" dirty="0">
                <a:solidFill>
                  <a:srgbClr val="0000AA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m:</a:t>
            </a:r>
            <a:endParaRPr sz="1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 dirty="0">
              <a:latin typeface="Courier New"/>
              <a:cs typeface="Courier New"/>
            </a:endParaRPr>
          </a:p>
          <a:p>
            <a:pPr marL="621665" marR="309245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solidFill>
                  <a:srgbClr val="0000AA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latin typeface="Courier New"/>
                <a:cs typeface="Courier New"/>
              </a:rPr>
              <a:t>(</a:t>
            </a:r>
            <a:r>
              <a:rPr sz="1000" spc="-5" dirty="0">
                <a:solidFill>
                  <a:srgbClr val="AA5400"/>
                </a:solidFill>
                <a:latin typeface="Courier New"/>
                <a:cs typeface="Courier New"/>
              </a:rPr>
              <a:t>"Here are the NETCONF Capabilities"</a:t>
            </a:r>
            <a:r>
              <a:rPr sz="1000" spc="-5" dirty="0">
                <a:latin typeface="Courier New"/>
                <a:cs typeface="Courier New"/>
              </a:rPr>
              <a:t>)  </a:t>
            </a:r>
            <a:r>
              <a:rPr sz="1000" spc="-5" dirty="0">
                <a:solidFill>
                  <a:srgbClr val="0000AA"/>
                </a:solidFill>
                <a:latin typeface="Courier New"/>
                <a:cs typeface="Courier New"/>
              </a:rPr>
              <a:t>for 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capability </a:t>
            </a:r>
            <a:r>
              <a:rPr sz="1000" spc="-5" dirty="0">
                <a:solidFill>
                  <a:srgbClr val="0000AA"/>
                </a:solidFill>
                <a:latin typeface="Courier New"/>
                <a:cs typeface="Courier New"/>
              </a:rPr>
              <a:t>in</a:t>
            </a:r>
            <a:r>
              <a:rPr sz="1000" spc="-30" dirty="0">
                <a:solidFill>
                  <a:srgbClr val="0000AA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m.server_capabilities:</a:t>
            </a:r>
            <a:endParaRPr sz="1000" dirty="0">
              <a:latin typeface="Courier New"/>
              <a:cs typeface="Courier New"/>
            </a:endParaRPr>
          </a:p>
          <a:p>
            <a:pPr marL="926465">
              <a:lnSpc>
                <a:spcPct val="100000"/>
              </a:lnSpc>
            </a:pPr>
            <a:r>
              <a:rPr sz="1000" spc="-5" dirty="0">
                <a:solidFill>
                  <a:srgbClr val="0000AA"/>
                </a:solidFill>
                <a:latin typeface="Courier New"/>
                <a:cs typeface="Courier New"/>
              </a:rPr>
              <a:t>print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(capability)</a:t>
            </a:r>
            <a:endParaRPr sz="10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3939" y="1288630"/>
            <a:ext cx="3188970" cy="3115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8905" indent="-116839">
              <a:lnSpc>
                <a:spcPts val="2240"/>
              </a:lnSpc>
              <a:spcBef>
                <a:spcPts val="95"/>
              </a:spcBef>
              <a:buSzPct val="60000"/>
              <a:buChar char="•"/>
              <a:tabLst>
                <a:tab pos="129539" algn="l"/>
              </a:tabLst>
            </a:pPr>
            <a:r>
              <a:rPr sz="2000" spc="30" dirty="0">
                <a:solidFill>
                  <a:srgbClr val="282828"/>
                </a:solidFill>
                <a:latin typeface="Arial"/>
                <a:cs typeface="Arial"/>
              </a:rPr>
              <a:t>example1.py:</a:t>
            </a:r>
            <a:r>
              <a:rPr sz="2000" spc="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28"/>
                </a:solidFill>
                <a:latin typeface="Arial"/>
                <a:cs typeface="Arial"/>
              </a:rPr>
              <a:t>Saying</a:t>
            </a:r>
            <a:endParaRPr sz="2000">
              <a:latin typeface="Arial"/>
              <a:cs typeface="Arial"/>
            </a:endParaRPr>
          </a:p>
          <a:p>
            <a:pPr marL="128905">
              <a:lnSpc>
                <a:spcPts val="2240"/>
              </a:lnSpc>
            </a:pPr>
            <a:r>
              <a:rPr sz="2000" spc="-5" dirty="0">
                <a:solidFill>
                  <a:srgbClr val="282828"/>
                </a:solidFill>
                <a:latin typeface="Courier New"/>
                <a:cs typeface="Courier New"/>
              </a:rPr>
              <a:t>&lt;hello&gt;</a:t>
            </a:r>
            <a:endParaRPr sz="2000">
              <a:latin typeface="Courier New"/>
              <a:cs typeface="Courier New"/>
            </a:endParaRPr>
          </a:p>
          <a:p>
            <a:pPr marL="128905" marR="133985" indent="-116839">
              <a:lnSpc>
                <a:spcPct val="98600"/>
              </a:lnSpc>
              <a:spcBef>
                <a:spcPts val="1050"/>
              </a:spcBef>
              <a:buClr>
                <a:srgbClr val="282828"/>
              </a:buClr>
              <a:buSzPct val="60000"/>
              <a:buFont typeface="Arial"/>
              <a:buChar char="•"/>
              <a:tabLst>
                <a:tab pos="129539" algn="l"/>
              </a:tabLst>
            </a:pPr>
            <a:r>
              <a:rPr sz="2000" spc="-5" dirty="0">
                <a:solidFill>
                  <a:srgbClr val="676767"/>
                </a:solidFill>
                <a:latin typeface="Courier New"/>
                <a:cs typeface="Courier New"/>
              </a:rPr>
              <a:t>manager.connect()  </a:t>
            </a:r>
            <a:r>
              <a:rPr sz="2000" spc="30" dirty="0">
                <a:solidFill>
                  <a:srgbClr val="676767"/>
                </a:solidFill>
                <a:latin typeface="Arial"/>
                <a:cs typeface="Arial"/>
              </a:rPr>
              <a:t>opens </a:t>
            </a:r>
            <a:r>
              <a:rPr sz="2000" spc="-65" dirty="0">
                <a:solidFill>
                  <a:srgbClr val="676767"/>
                </a:solidFill>
                <a:latin typeface="Arial"/>
                <a:cs typeface="Arial"/>
              </a:rPr>
              <a:t>NETCONF </a:t>
            </a:r>
            <a:r>
              <a:rPr sz="2000" spc="10" dirty="0">
                <a:solidFill>
                  <a:srgbClr val="676767"/>
                </a:solidFill>
                <a:latin typeface="Arial"/>
                <a:cs typeface="Arial"/>
              </a:rPr>
              <a:t>session  </a:t>
            </a:r>
            <a:r>
              <a:rPr sz="2000" spc="45" dirty="0">
                <a:solidFill>
                  <a:srgbClr val="676767"/>
                </a:solidFill>
                <a:latin typeface="Arial"/>
                <a:cs typeface="Arial"/>
              </a:rPr>
              <a:t>with </a:t>
            </a:r>
            <a:r>
              <a:rPr sz="2000" spc="35" dirty="0">
                <a:solidFill>
                  <a:srgbClr val="676767"/>
                </a:solidFill>
                <a:latin typeface="Arial"/>
                <a:cs typeface="Arial"/>
              </a:rPr>
              <a:t>device</a:t>
            </a:r>
            <a:endParaRPr sz="2000">
              <a:latin typeface="Arial"/>
              <a:cs typeface="Arial"/>
            </a:endParaRPr>
          </a:p>
          <a:p>
            <a:pPr marL="243840" marR="5080" lvl="1" indent="-111760">
              <a:lnSpc>
                <a:spcPts val="1820"/>
              </a:lnSpc>
              <a:spcBef>
                <a:spcPts val="645"/>
              </a:spcBef>
              <a:buSzPct val="59375"/>
              <a:buChar char="•"/>
              <a:tabLst>
                <a:tab pos="244475" algn="l"/>
              </a:tabLst>
            </a:pP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Parameters: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host </a:t>
            </a:r>
            <a:r>
              <a:rPr sz="1600" spc="-20" dirty="0">
                <a:solidFill>
                  <a:srgbClr val="282828"/>
                </a:solidFill>
                <a:latin typeface="Arial"/>
                <a:cs typeface="Arial"/>
              </a:rPr>
              <a:t>&amp;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port,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user </a:t>
            </a:r>
            <a:r>
              <a:rPr sz="1600" spc="-20" dirty="0">
                <a:solidFill>
                  <a:srgbClr val="282828"/>
                </a:solidFill>
                <a:latin typeface="Arial"/>
                <a:cs typeface="Arial"/>
              </a:rPr>
              <a:t>&amp; 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password</a:t>
            </a:r>
            <a:endParaRPr sz="1600">
              <a:latin typeface="Arial"/>
              <a:cs typeface="Arial"/>
            </a:endParaRPr>
          </a:p>
          <a:p>
            <a:pPr marL="243840" lvl="1" indent="-111760">
              <a:lnSpc>
                <a:spcPct val="100000"/>
              </a:lnSpc>
              <a:spcBef>
                <a:spcPts val="325"/>
              </a:spcBef>
              <a:buSzPct val="59375"/>
              <a:buFont typeface="Arial"/>
              <a:buChar char="•"/>
              <a:tabLst>
                <a:tab pos="244475" algn="l"/>
              </a:tabLst>
            </a:pPr>
            <a:r>
              <a:rPr sz="1600" spc="-5" dirty="0">
                <a:solidFill>
                  <a:srgbClr val="282828"/>
                </a:solidFill>
                <a:latin typeface="Courier New"/>
                <a:cs typeface="Courier New"/>
              </a:rPr>
              <a:t>hostkey_verify=False</a:t>
            </a:r>
            <a:endParaRPr sz="1600">
              <a:latin typeface="Courier New"/>
              <a:cs typeface="Courier New"/>
            </a:endParaRPr>
          </a:p>
          <a:p>
            <a:pPr marL="243840">
              <a:lnSpc>
                <a:spcPct val="100000"/>
              </a:lnSpc>
              <a:spcBef>
                <a:spcPts val="45"/>
              </a:spcBef>
            </a:pP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Trust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cert</a:t>
            </a:r>
            <a:endParaRPr sz="160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810"/>
              </a:spcBef>
              <a:buClr>
                <a:srgbClr val="282828"/>
              </a:buClr>
              <a:buSzPct val="60000"/>
              <a:buChar char="•"/>
              <a:tabLst>
                <a:tab pos="129539" algn="l"/>
              </a:tabLst>
            </a:pPr>
            <a:r>
              <a:rPr sz="2000" spc="20" dirty="0">
                <a:solidFill>
                  <a:srgbClr val="1E4470"/>
                </a:solidFill>
                <a:latin typeface="Arial"/>
                <a:cs typeface="Arial"/>
              </a:rPr>
              <a:t>Stores</a:t>
            </a:r>
            <a:r>
              <a:rPr sz="2000" spc="55" dirty="0">
                <a:solidFill>
                  <a:srgbClr val="1E4470"/>
                </a:solidFill>
                <a:latin typeface="Arial"/>
                <a:cs typeface="Arial"/>
              </a:rPr>
              <a:t> </a:t>
            </a:r>
            <a:r>
              <a:rPr sz="2000" spc="15" dirty="0">
                <a:solidFill>
                  <a:srgbClr val="1E4470"/>
                </a:solidFill>
                <a:latin typeface="Arial"/>
                <a:cs typeface="Arial"/>
              </a:rPr>
              <a:t>capabilities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64916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Saying </a:t>
            </a:r>
            <a:r>
              <a:rPr spc="30" dirty="0"/>
              <a:t>&lt;hello&gt; </a:t>
            </a:r>
            <a:r>
              <a:rPr spc="65" dirty="0"/>
              <a:t>with </a:t>
            </a:r>
            <a:r>
              <a:rPr spc="15" dirty="0"/>
              <a:t>Python </a:t>
            </a:r>
            <a:r>
              <a:rPr spc="20" dirty="0"/>
              <a:t>and</a:t>
            </a:r>
            <a:r>
              <a:rPr spc="85" dirty="0"/>
              <a:t> </a:t>
            </a:r>
            <a:r>
              <a:rPr spc="50" dirty="0"/>
              <a:t>ncclient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171569" y="2257793"/>
            <a:ext cx="797560" cy="1099820"/>
            <a:chOff x="4171569" y="2257793"/>
            <a:chExt cx="797560" cy="1099820"/>
          </a:xfrm>
        </p:grpSpPr>
        <p:sp>
          <p:nvSpPr>
            <p:cNvPr id="7" name="object 7"/>
            <p:cNvSpPr/>
            <p:nvPr/>
          </p:nvSpPr>
          <p:spPr>
            <a:xfrm>
              <a:off x="4171569" y="2343531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>
                  <a:moveTo>
                    <a:pt x="0" y="0"/>
                  </a:moveTo>
                  <a:lnTo>
                    <a:pt x="354660" y="0"/>
                  </a:lnTo>
                </a:path>
              </a:pathLst>
            </a:custGeom>
            <a:ln w="57150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97654" y="2257793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7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1035" y="3271647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>
                  <a:moveTo>
                    <a:pt x="0" y="0"/>
                  </a:moveTo>
                  <a:lnTo>
                    <a:pt x="354660" y="0"/>
                  </a:lnTo>
                </a:path>
              </a:pathLst>
            </a:custGeom>
            <a:ln w="57150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97120" y="3185909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1E4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3222050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56629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Understanding </a:t>
            </a:r>
            <a:r>
              <a:rPr spc="50" dirty="0"/>
              <a:t>the </a:t>
            </a:r>
            <a:r>
              <a:rPr spc="15" dirty="0"/>
              <a:t>Capabilities</a:t>
            </a:r>
            <a:r>
              <a:rPr spc="70" dirty="0"/>
              <a:t> </a:t>
            </a:r>
            <a:r>
              <a:rPr spc="15" dirty="0"/>
              <a:t>List</a:t>
            </a:r>
          </a:p>
        </p:txBody>
      </p:sp>
      <p:sp>
        <p:nvSpPr>
          <p:cNvPr id="3" name="object 3"/>
          <p:cNvSpPr/>
          <p:nvPr/>
        </p:nvSpPr>
        <p:spPr>
          <a:xfrm>
            <a:off x="454913" y="1530858"/>
            <a:ext cx="8277225" cy="1922780"/>
          </a:xfrm>
          <a:custGeom>
            <a:avLst/>
            <a:gdLst/>
            <a:ahLst/>
            <a:cxnLst/>
            <a:rect l="l" t="t" r="r" b="b"/>
            <a:pathLst>
              <a:path w="8277225" h="1922779">
                <a:moveTo>
                  <a:pt x="8276844" y="0"/>
                </a:moveTo>
                <a:lnTo>
                  <a:pt x="0" y="0"/>
                </a:lnTo>
                <a:lnTo>
                  <a:pt x="0" y="1922526"/>
                </a:lnTo>
                <a:lnTo>
                  <a:pt x="8276844" y="1922526"/>
                </a:lnTo>
                <a:lnTo>
                  <a:pt x="8276844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3451" y="1541970"/>
            <a:ext cx="2632710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230"/>
              </a:lnSpc>
              <a:spcBef>
                <a:spcPts val="100"/>
              </a:spcBef>
            </a:pPr>
            <a:r>
              <a:rPr sz="1050" spc="-10" dirty="0">
                <a:solidFill>
                  <a:srgbClr val="FFFFFF"/>
                </a:solidFill>
                <a:latin typeface="Courier New"/>
                <a:cs typeface="Courier New"/>
              </a:rPr>
              <a:t>DevNet$ python</a:t>
            </a:r>
            <a:r>
              <a:rPr sz="105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urier New"/>
                <a:cs typeface="Courier New"/>
              </a:rPr>
              <a:t>example1.py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ts val="1230"/>
              </a:lnSpc>
            </a:pPr>
            <a:r>
              <a:rPr sz="1050" spc="-10" dirty="0">
                <a:solidFill>
                  <a:srgbClr val="FFFFFF"/>
                </a:solidFill>
                <a:latin typeface="Courier New"/>
                <a:cs typeface="Courier New"/>
              </a:rPr>
              <a:t>Here are </a:t>
            </a:r>
            <a:r>
              <a:rPr sz="1050" spc="-5" dirty="0">
                <a:solidFill>
                  <a:srgbClr val="FFFFFF"/>
                </a:solidFill>
                <a:latin typeface="Courier New"/>
                <a:cs typeface="Courier New"/>
              </a:rPr>
              <a:t>the </a:t>
            </a:r>
            <a:r>
              <a:rPr sz="1050" spc="-10" dirty="0">
                <a:solidFill>
                  <a:srgbClr val="FFFFFF"/>
                </a:solidFill>
                <a:latin typeface="Courier New"/>
                <a:cs typeface="Courier New"/>
              </a:rPr>
              <a:t>NETCONF</a:t>
            </a:r>
            <a:r>
              <a:rPr sz="105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ourier New"/>
                <a:cs typeface="Courier New"/>
              </a:rPr>
              <a:t>Capabilities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1969" y="1972817"/>
            <a:ext cx="2957830" cy="376555"/>
          </a:xfrm>
          <a:prstGeom prst="rect">
            <a:avLst/>
          </a:prstGeom>
          <a:solidFill>
            <a:srgbClr val="282828"/>
          </a:solidFill>
          <a:ln w="38100">
            <a:solidFill>
              <a:srgbClr val="00BBEB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81280" marR="327660">
              <a:lnSpc>
                <a:spcPts val="1190"/>
              </a:lnSpc>
              <a:spcBef>
                <a:spcPts val="400"/>
              </a:spcBef>
            </a:pPr>
            <a:r>
              <a:rPr sz="1050" spc="-10" dirty="0">
                <a:solidFill>
                  <a:srgbClr val="FFFFFF"/>
                </a:solidFill>
                <a:latin typeface="Courier New"/>
                <a:cs typeface="Courier New"/>
              </a:rPr>
              <a:t>urn:ietf:params:netconf:base:1.0  urn:ietf:params:netconf:base:1.1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3185" y="2302465"/>
            <a:ext cx="7954645" cy="79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225"/>
              </a:lnSpc>
              <a:spcBef>
                <a:spcPts val="100"/>
              </a:spcBef>
            </a:pPr>
            <a:r>
              <a:rPr sz="105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endParaRPr sz="1050">
              <a:latin typeface="Courier New"/>
              <a:cs typeface="Courier New"/>
            </a:endParaRPr>
          </a:p>
          <a:p>
            <a:pPr marR="5080">
              <a:lnSpc>
                <a:spcPts val="1200"/>
              </a:lnSpc>
              <a:spcBef>
                <a:spcPts val="55"/>
              </a:spcBef>
            </a:pPr>
            <a:r>
              <a:rPr sz="1050" spc="-10" dirty="0">
                <a:solidFill>
                  <a:srgbClr val="FFFFFF"/>
                </a:solidFill>
                <a:latin typeface="Courier New"/>
                <a:cs typeface="Courier New"/>
              </a:rPr>
              <a:t>urn:ietf:params:xml:ns:yang:ietf-interfaces?module=ietf-interfaces&amp;revision=2014-05-08&amp;features=pre-  provisioning,if-mib,arbitrary-names&amp;deviations=ietf-ip-devs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solidFill>
                  <a:srgbClr val="FFFFFF"/>
                </a:solidFill>
                <a:latin typeface="Courier New"/>
                <a:cs typeface="Courier New"/>
                <a:hlinkClick r:id="rId2"/>
              </a:rPr>
              <a:t>http://cisco.com/ns/ietf-ip/devs?module=ietf-ip-devs&amp;revision=2016-08-10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918" y="3214579"/>
            <a:ext cx="7239634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solidFill>
                  <a:srgbClr val="FFFFFF"/>
                </a:solidFill>
                <a:latin typeface="Courier New"/>
                <a:cs typeface="Courier New"/>
                <a:hlinkClick r:id="rId3"/>
              </a:rPr>
              <a:t>http://cisco.com/ns/yang/Cisco-IOS-XE-native?module=Cisco-IOS-XE-native&amp;revision=2017-02-07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6506" y="3510381"/>
            <a:ext cx="360045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u="heavy" spc="-5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Two </a:t>
            </a:r>
            <a:r>
              <a:rPr sz="2100" b="1" u="heavy" spc="-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General</a:t>
            </a:r>
            <a:r>
              <a:rPr sz="2100" b="1" u="heavy" spc="50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</a:t>
            </a:r>
            <a:r>
              <a:rPr sz="2100" b="1" u="heavy" spc="-3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Types</a:t>
            </a:r>
            <a:endParaRPr sz="2100">
              <a:latin typeface="Arial"/>
              <a:cs typeface="Arial"/>
            </a:endParaRPr>
          </a:p>
          <a:p>
            <a:pPr marL="226695" indent="-214629">
              <a:lnSpc>
                <a:spcPct val="100000"/>
              </a:lnSpc>
              <a:buChar char="•"/>
              <a:tabLst>
                <a:tab pos="227329" algn="l"/>
              </a:tabLst>
            </a:pPr>
            <a:r>
              <a:rPr sz="2100" spc="-5" dirty="0">
                <a:solidFill>
                  <a:srgbClr val="00BBEB"/>
                </a:solidFill>
                <a:latin typeface="Arial"/>
                <a:cs typeface="Arial"/>
              </a:rPr>
              <a:t>Base NETCONF</a:t>
            </a:r>
            <a:r>
              <a:rPr sz="2100" spc="-50" dirty="0">
                <a:solidFill>
                  <a:srgbClr val="00BBEB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00BBEB"/>
                </a:solidFill>
                <a:latin typeface="Arial"/>
                <a:cs typeface="Arial"/>
              </a:rPr>
              <a:t>capabilities</a:t>
            </a:r>
            <a:endParaRPr sz="2100">
              <a:latin typeface="Arial"/>
              <a:cs typeface="Arial"/>
            </a:endParaRPr>
          </a:p>
          <a:p>
            <a:pPr marL="226695" indent="-214629">
              <a:lnSpc>
                <a:spcPct val="100000"/>
              </a:lnSpc>
              <a:buChar char="•"/>
              <a:tabLst>
                <a:tab pos="227329" algn="l"/>
              </a:tabLst>
            </a:pPr>
            <a:r>
              <a:rPr sz="2100" spc="-5" dirty="0">
                <a:solidFill>
                  <a:srgbClr val="74BE4A"/>
                </a:solidFill>
                <a:latin typeface="Arial"/>
                <a:cs typeface="Arial"/>
              </a:rPr>
              <a:t>Data Models</a:t>
            </a:r>
            <a:r>
              <a:rPr sz="2100" spc="-35" dirty="0">
                <a:solidFill>
                  <a:srgbClr val="74BE4A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74BE4A"/>
                </a:solidFill>
                <a:latin typeface="Arial"/>
                <a:cs typeface="Arial"/>
              </a:rPr>
              <a:t>Supported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0351" y="2460498"/>
            <a:ext cx="8134350" cy="949960"/>
          </a:xfrm>
          <a:custGeom>
            <a:avLst/>
            <a:gdLst/>
            <a:ahLst/>
            <a:cxnLst/>
            <a:rect l="l" t="t" r="r" b="b"/>
            <a:pathLst>
              <a:path w="8134350" h="949960">
                <a:moveTo>
                  <a:pt x="0" y="0"/>
                </a:moveTo>
                <a:lnTo>
                  <a:pt x="8134350" y="0"/>
                </a:lnTo>
                <a:lnTo>
                  <a:pt x="8134350" y="949451"/>
                </a:lnTo>
                <a:lnTo>
                  <a:pt x="0" y="94945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4BE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38806" y="3022549"/>
            <a:ext cx="88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282828"/>
                </a:solidFill>
                <a:latin typeface="Arial"/>
                <a:cs typeface="Arial"/>
              </a:rPr>
              <a:t>y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3208444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56629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Understanding </a:t>
            </a:r>
            <a:r>
              <a:rPr spc="50" dirty="0"/>
              <a:t>the </a:t>
            </a:r>
            <a:r>
              <a:rPr spc="15" dirty="0"/>
              <a:t>Capabilities</a:t>
            </a:r>
            <a:r>
              <a:rPr spc="70" dirty="0"/>
              <a:t> </a:t>
            </a:r>
            <a:r>
              <a:rPr spc="15" dirty="0"/>
              <a:t>List</a:t>
            </a:r>
          </a:p>
        </p:txBody>
      </p:sp>
      <p:sp>
        <p:nvSpPr>
          <p:cNvPr id="3" name="object 3"/>
          <p:cNvSpPr/>
          <p:nvPr/>
        </p:nvSpPr>
        <p:spPr>
          <a:xfrm>
            <a:off x="867155" y="1062215"/>
            <a:ext cx="8277225" cy="2043430"/>
          </a:xfrm>
          <a:custGeom>
            <a:avLst/>
            <a:gdLst/>
            <a:ahLst/>
            <a:cxnLst/>
            <a:rect l="l" t="t" r="r" b="b"/>
            <a:pathLst>
              <a:path w="8277225" h="2043430">
                <a:moveTo>
                  <a:pt x="8276844" y="0"/>
                </a:moveTo>
                <a:lnTo>
                  <a:pt x="0" y="0"/>
                </a:lnTo>
                <a:lnTo>
                  <a:pt x="0" y="2042934"/>
                </a:lnTo>
                <a:lnTo>
                  <a:pt x="8276844" y="2042934"/>
                </a:lnTo>
                <a:lnTo>
                  <a:pt x="8276844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02664" y="1063815"/>
            <a:ext cx="5969000" cy="199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55"/>
              </a:lnSpc>
              <a:spcBef>
                <a:spcPts val="100"/>
              </a:spcBef>
            </a:pPr>
            <a:r>
              <a:rPr sz="1500" spc="-5" dirty="0">
                <a:solidFill>
                  <a:srgbClr val="00BBEB"/>
                </a:solidFill>
                <a:latin typeface="Courier New"/>
                <a:cs typeface="Courier New"/>
              </a:rPr>
              <a:t>urn:ietf:params:xml:ns:yang:ietf-interfaces</a:t>
            </a:r>
            <a:endParaRPr sz="1500">
              <a:latin typeface="Courier New"/>
              <a:cs typeface="Courier New"/>
            </a:endParaRPr>
          </a:p>
          <a:p>
            <a:pPr marL="241300" marR="2976880">
              <a:lnSpc>
                <a:spcPts val="1710"/>
              </a:lnSpc>
              <a:spcBef>
                <a:spcPts val="85"/>
              </a:spcBef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? </a:t>
            </a:r>
            <a:r>
              <a:rPr sz="1500" spc="-5" dirty="0">
                <a:solidFill>
                  <a:srgbClr val="74BE4A"/>
                </a:solidFill>
                <a:latin typeface="Courier New"/>
                <a:cs typeface="Courier New"/>
              </a:rPr>
              <a:t>module=ietf-interfaces 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&amp;</a:t>
            </a:r>
            <a:r>
              <a:rPr sz="15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74BE4A"/>
                </a:solidFill>
                <a:latin typeface="Courier New"/>
                <a:cs typeface="Courier New"/>
              </a:rPr>
              <a:t>revision=2014-05-08</a:t>
            </a:r>
            <a:endParaRPr sz="1500">
              <a:latin typeface="Courier New"/>
              <a:cs typeface="Courier New"/>
            </a:endParaRPr>
          </a:p>
          <a:p>
            <a:pPr marL="241300" marR="5080">
              <a:lnSpc>
                <a:spcPts val="1710"/>
              </a:lnSpc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&amp; </a:t>
            </a:r>
            <a:r>
              <a:rPr sz="1500" spc="-5" dirty="0">
                <a:solidFill>
                  <a:srgbClr val="FAAB17"/>
                </a:solidFill>
                <a:latin typeface="Courier New"/>
                <a:cs typeface="Courier New"/>
              </a:rPr>
              <a:t>features=pre-provisioning,if-mib,arbitrary-names 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&amp;</a:t>
            </a:r>
            <a:r>
              <a:rPr sz="15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E1221A"/>
                </a:solidFill>
                <a:latin typeface="Courier New"/>
                <a:cs typeface="Courier New"/>
              </a:rPr>
              <a:t>deviations=ietf-ip-devs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625"/>
              </a:lnSpc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.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ts val="1710"/>
              </a:lnSpc>
            </a:pPr>
            <a:r>
              <a:rPr sz="1500" spc="-5" dirty="0">
                <a:solidFill>
                  <a:srgbClr val="00BBEB"/>
                </a:solidFill>
                <a:latin typeface="Courier New"/>
                <a:cs typeface="Courier New"/>
                <a:hlinkClick r:id="rId2"/>
              </a:rPr>
              <a:t>http://cisco.com/ns/ietf-ip/devs</a:t>
            </a:r>
            <a:endParaRPr sz="1500">
              <a:latin typeface="Courier New"/>
              <a:cs typeface="Courier New"/>
            </a:endParaRPr>
          </a:p>
          <a:p>
            <a:pPr marL="241300" marR="3319779">
              <a:lnSpc>
                <a:spcPts val="1710"/>
              </a:lnSpc>
              <a:spcBef>
                <a:spcPts val="85"/>
              </a:spcBef>
            </a:pP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r>
              <a:rPr sz="15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74BE4A"/>
                </a:solidFill>
                <a:latin typeface="Courier New"/>
                <a:cs typeface="Courier New"/>
              </a:rPr>
              <a:t>module=ietf-ip-devs  </a:t>
            </a:r>
            <a:r>
              <a:rPr sz="1500" dirty="0">
                <a:solidFill>
                  <a:srgbClr val="FFFFFF"/>
                </a:solidFill>
                <a:latin typeface="Courier New"/>
                <a:cs typeface="Courier New"/>
              </a:rPr>
              <a:t>&amp;</a:t>
            </a:r>
            <a:r>
              <a:rPr sz="15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00" spc="-5" dirty="0">
                <a:solidFill>
                  <a:srgbClr val="74BE4A"/>
                </a:solidFill>
                <a:latin typeface="Courier New"/>
                <a:cs typeface="Courier New"/>
              </a:rPr>
              <a:t>revision=2016-08-10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6507" y="3142081"/>
            <a:ext cx="414337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u="heavy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Data Model</a:t>
            </a:r>
            <a:r>
              <a:rPr sz="2100" b="1" u="heavy" spc="-2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</a:t>
            </a:r>
            <a:r>
              <a:rPr sz="2100" b="1" u="heavy" spc="-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Details</a:t>
            </a:r>
            <a:endParaRPr sz="2100">
              <a:latin typeface="Arial"/>
              <a:cs typeface="Arial"/>
            </a:endParaRPr>
          </a:p>
          <a:p>
            <a:pPr marL="226695" indent="-214629">
              <a:lnSpc>
                <a:spcPct val="100000"/>
              </a:lnSpc>
              <a:buChar char="•"/>
              <a:tabLst>
                <a:tab pos="227329" algn="l"/>
              </a:tabLst>
            </a:pPr>
            <a:r>
              <a:rPr sz="2100" spc="-5" dirty="0">
                <a:solidFill>
                  <a:srgbClr val="00BBEB"/>
                </a:solidFill>
                <a:latin typeface="Arial"/>
                <a:cs typeface="Arial"/>
              </a:rPr>
              <a:t>Model</a:t>
            </a:r>
            <a:r>
              <a:rPr sz="2100" spc="-15" dirty="0">
                <a:solidFill>
                  <a:srgbClr val="00BBEB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00BBEB"/>
                </a:solidFill>
                <a:latin typeface="Arial"/>
                <a:cs typeface="Arial"/>
              </a:rPr>
              <a:t>URI</a:t>
            </a:r>
            <a:endParaRPr sz="2100">
              <a:latin typeface="Arial"/>
              <a:cs typeface="Arial"/>
            </a:endParaRPr>
          </a:p>
          <a:p>
            <a:pPr marL="226695" indent="-214629">
              <a:lnSpc>
                <a:spcPct val="100000"/>
              </a:lnSpc>
              <a:buChar char="•"/>
              <a:tabLst>
                <a:tab pos="227329" algn="l"/>
              </a:tabLst>
            </a:pPr>
            <a:r>
              <a:rPr sz="2100" spc="-5" dirty="0">
                <a:solidFill>
                  <a:srgbClr val="74BE4A"/>
                </a:solidFill>
                <a:latin typeface="Arial"/>
                <a:cs typeface="Arial"/>
              </a:rPr>
              <a:t>Module Name and Revision</a:t>
            </a:r>
            <a:r>
              <a:rPr sz="2100" spc="-80" dirty="0">
                <a:solidFill>
                  <a:srgbClr val="74BE4A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74BE4A"/>
                </a:solidFill>
                <a:latin typeface="Arial"/>
                <a:cs typeface="Arial"/>
              </a:rPr>
              <a:t>Date</a:t>
            </a:r>
            <a:endParaRPr sz="2100">
              <a:latin typeface="Arial"/>
              <a:cs typeface="Arial"/>
            </a:endParaRPr>
          </a:p>
          <a:p>
            <a:pPr marL="226695" indent="-214629">
              <a:lnSpc>
                <a:spcPct val="100000"/>
              </a:lnSpc>
              <a:buChar char="•"/>
              <a:tabLst>
                <a:tab pos="227329" algn="l"/>
              </a:tabLst>
            </a:pPr>
            <a:r>
              <a:rPr sz="2100" spc="-5" dirty="0">
                <a:solidFill>
                  <a:srgbClr val="FAAB17"/>
                </a:solidFill>
                <a:latin typeface="Arial"/>
                <a:cs typeface="Arial"/>
              </a:rPr>
              <a:t>Protocol</a:t>
            </a:r>
            <a:r>
              <a:rPr sz="2100" spc="-15" dirty="0">
                <a:solidFill>
                  <a:srgbClr val="FAAB17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FAAB17"/>
                </a:solidFill>
                <a:latin typeface="Arial"/>
                <a:cs typeface="Arial"/>
              </a:rPr>
              <a:t>Features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6507" y="4422241"/>
            <a:ext cx="60864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 indent="-214629">
              <a:lnSpc>
                <a:spcPct val="100000"/>
              </a:lnSpc>
              <a:spcBef>
                <a:spcPts val="100"/>
              </a:spcBef>
              <a:buChar char="•"/>
              <a:tabLst>
                <a:tab pos="227329" algn="l"/>
              </a:tabLst>
            </a:pPr>
            <a:r>
              <a:rPr sz="2100" spc="-5" dirty="0">
                <a:solidFill>
                  <a:srgbClr val="E1221A"/>
                </a:solidFill>
                <a:latin typeface="Arial"/>
                <a:cs typeface="Arial"/>
              </a:rPr>
              <a:t>Deviations </a:t>
            </a:r>
            <a:r>
              <a:rPr sz="2100" dirty="0">
                <a:solidFill>
                  <a:srgbClr val="E1221A"/>
                </a:solidFill>
                <a:latin typeface="Arial"/>
                <a:cs typeface="Arial"/>
              </a:rPr>
              <a:t>– </a:t>
            </a:r>
            <a:r>
              <a:rPr sz="2100" spc="-5" dirty="0">
                <a:solidFill>
                  <a:srgbClr val="E1221A"/>
                </a:solidFill>
                <a:latin typeface="Arial"/>
                <a:cs typeface="Arial"/>
              </a:rPr>
              <a:t>Another model that modifies this</a:t>
            </a:r>
            <a:r>
              <a:rPr sz="2100" spc="-160" dirty="0">
                <a:solidFill>
                  <a:srgbClr val="E1221A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E1221A"/>
                </a:solidFill>
                <a:latin typeface="Arial"/>
                <a:cs typeface="Arial"/>
              </a:rPr>
              <a:t>one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89777" y="3145142"/>
            <a:ext cx="2738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solidFill>
                  <a:srgbClr val="282828"/>
                </a:solidFill>
                <a:latin typeface="Arial"/>
                <a:cs typeface="Arial"/>
              </a:rPr>
              <a:t>Example edited for simplicity and</a:t>
            </a:r>
            <a:r>
              <a:rPr sz="1200" i="1" spc="-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i="1" spc="-5" dirty="0">
                <a:solidFill>
                  <a:srgbClr val="282828"/>
                </a:solidFill>
                <a:latin typeface="Arial"/>
                <a:cs typeface="Arial"/>
              </a:rPr>
              <a:t>brevity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9355718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12065">
              <a:lnSpc>
                <a:spcPct val="100000"/>
              </a:lnSpc>
              <a:spcBef>
                <a:spcPts val="1100"/>
              </a:spcBef>
              <a:buSzPct val="78125"/>
              <a:tabLst>
                <a:tab pos="182880" algn="l"/>
              </a:tabLst>
            </a:pPr>
            <a:r>
              <a:rPr lang="en-IN" sz="3600" b="1" spc="50" dirty="0">
                <a:solidFill>
                  <a:schemeClr val="tx1"/>
                </a:solidFill>
              </a:rPr>
              <a:t>Automate </a:t>
            </a:r>
            <a:r>
              <a:rPr lang="en-IN" sz="3600" b="1" spc="65" dirty="0">
                <a:solidFill>
                  <a:schemeClr val="tx1"/>
                </a:solidFill>
              </a:rPr>
              <a:t>Network  </a:t>
            </a:r>
            <a:br>
              <a:rPr lang="en-IN" sz="3600" b="1" spc="65" dirty="0">
                <a:solidFill>
                  <a:schemeClr val="tx1"/>
                </a:solidFill>
              </a:rPr>
            </a:br>
            <a:r>
              <a:rPr lang="en-IN" sz="3600" b="1" spc="75" dirty="0">
                <a:solidFill>
                  <a:schemeClr val="tx1"/>
                </a:solidFill>
              </a:rPr>
              <a:t>with</a:t>
            </a:r>
            <a:r>
              <a:rPr lang="en-IN" sz="3600" b="1" spc="65" dirty="0">
                <a:solidFill>
                  <a:schemeClr val="tx1"/>
                </a:solidFill>
              </a:rPr>
              <a:t> </a:t>
            </a:r>
            <a:r>
              <a:rPr lang="en-IN" sz="3600" b="1" spc="-95" dirty="0">
                <a:solidFill>
                  <a:schemeClr val="tx1"/>
                </a:solidFill>
              </a:rPr>
              <a:t>NETCONF</a:t>
            </a:r>
            <a:endParaRPr lang="en-IN" sz="36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28375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30242" y="1253871"/>
            <a:ext cx="4914265" cy="3324225"/>
          </a:xfrm>
          <a:custGeom>
            <a:avLst/>
            <a:gdLst/>
            <a:ahLst/>
            <a:cxnLst/>
            <a:rect l="l" t="t" r="r" b="b"/>
            <a:pathLst>
              <a:path w="4914265" h="3324225">
                <a:moveTo>
                  <a:pt x="0" y="0"/>
                </a:moveTo>
                <a:lnTo>
                  <a:pt x="4913757" y="0"/>
                </a:lnTo>
              </a:path>
              <a:path w="4914265" h="3324225">
                <a:moveTo>
                  <a:pt x="4913757" y="3323844"/>
                </a:moveTo>
                <a:lnTo>
                  <a:pt x="0" y="3323844"/>
                </a:lnTo>
                <a:lnTo>
                  <a:pt x="0" y="0"/>
                </a:lnTo>
              </a:path>
            </a:pathLst>
          </a:custGeom>
          <a:ln w="9906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08462" y="1275461"/>
            <a:ext cx="169989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from </a:t>
            </a:r>
            <a:r>
              <a:rPr sz="700" u="sng" dirty="0">
                <a:solidFill>
                  <a:srgbClr val="00AAAA"/>
                </a:solidFill>
                <a:uFill>
                  <a:solidFill>
                    <a:srgbClr val="00AAAA"/>
                  </a:solidFill>
                </a:uFill>
                <a:latin typeface="Courier New"/>
                <a:cs typeface="Courier New"/>
              </a:rPr>
              <a:t>device_info</a:t>
            </a:r>
            <a:r>
              <a:rPr sz="700" dirty="0">
                <a:solidFill>
                  <a:srgbClr val="00AAAA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import </a:t>
            </a:r>
            <a:r>
              <a:rPr sz="700" dirty="0">
                <a:latin typeface="Courier New"/>
                <a:cs typeface="Courier New"/>
              </a:rPr>
              <a:t>ios_xe1  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from </a:t>
            </a:r>
            <a:r>
              <a:rPr sz="700" u="sng" dirty="0">
                <a:solidFill>
                  <a:srgbClr val="00AAAA"/>
                </a:solidFill>
                <a:uFill>
                  <a:solidFill>
                    <a:srgbClr val="00AAAA"/>
                  </a:solidFill>
                </a:uFill>
                <a:latin typeface="Courier New"/>
                <a:cs typeface="Courier New"/>
              </a:rPr>
              <a:t>ncclient</a:t>
            </a:r>
            <a:r>
              <a:rPr sz="700" dirty="0">
                <a:solidFill>
                  <a:srgbClr val="00AAAA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import 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manager  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import </a:t>
            </a:r>
            <a:r>
              <a:rPr sz="700" u="sng" dirty="0">
                <a:solidFill>
                  <a:srgbClr val="00AAAA"/>
                </a:solidFill>
                <a:uFill>
                  <a:solidFill>
                    <a:srgbClr val="00AAAA"/>
                  </a:solidFill>
                </a:uFill>
                <a:latin typeface="Courier New"/>
                <a:cs typeface="Courier New"/>
              </a:rPr>
              <a:t>xmltodict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145" y="3836171"/>
            <a:ext cx="40322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700" spc="-5" dirty="0">
                <a:solidFill>
                  <a:srgbClr val="0000AA"/>
                </a:solidFill>
                <a:latin typeface="Courier New"/>
                <a:cs typeface="Courier New"/>
              </a:rPr>
              <a:t>p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rint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  </a:t>
            </a:r>
            <a:r>
              <a:rPr sz="700" spc="-5" dirty="0">
                <a:solidFill>
                  <a:srgbClr val="0000AA"/>
                </a:solidFill>
                <a:latin typeface="Courier New"/>
                <a:cs typeface="Courier New"/>
              </a:rPr>
              <a:t>p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rint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  </a:t>
            </a:r>
            <a:r>
              <a:rPr sz="700" spc="-5" dirty="0">
                <a:solidFill>
                  <a:srgbClr val="0000AA"/>
                </a:solidFill>
                <a:latin typeface="Courier New"/>
                <a:cs typeface="Courier New"/>
              </a:rPr>
              <a:t>p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rint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  </a:t>
            </a:r>
            <a:r>
              <a:rPr sz="700" spc="-5" dirty="0">
                <a:solidFill>
                  <a:srgbClr val="0000AA"/>
                </a:solidFill>
                <a:latin typeface="Courier New"/>
                <a:cs typeface="Courier New"/>
              </a:rPr>
              <a:t>p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rint</a:t>
            </a:r>
            <a:r>
              <a:rPr sz="700" dirty="0">
                <a:latin typeface="Courier New"/>
                <a:cs typeface="Courier New"/>
              </a:rPr>
              <a:t>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  </a:t>
            </a:r>
            <a:r>
              <a:rPr sz="700" spc="-5" dirty="0">
                <a:solidFill>
                  <a:srgbClr val="0000AA"/>
                </a:solidFill>
                <a:latin typeface="Courier New"/>
                <a:cs typeface="Courier New"/>
              </a:rPr>
              <a:t>p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rint</a:t>
            </a:r>
            <a:r>
              <a:rPr sz="700" dirty="0">
                <a:latin typeface="Courier New"/>
                <a:cs typeface="Courier New"/>
              </a:rPr>
              <a:t>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  </a:t>
            </a:r>
            <a:r>
              <a:rPr sz="700" spc="-5" dirty="0">
                <a:solidFill>
                  <a:srgbClr val="0000AA"/>
                </a:solidFill>
                <a:latin typeface="Courier New"/>
                <a:cs typeface="Courier New"/>
              </a:rPr>
              <a:t>p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rint</a:t>
            </a:r>
            <a:r>
              <a:rPr sz="700" dirty="0">
                <a:latin typeface="Courier New"/>
                <a:cs typeface="Courier New"/>
              </a:rPr>
              <a:t>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8373" y="1702180"/>
            <a:ext cx="4829810" cy="2800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# NETCONF filter to</a:t>
            </a:r>
            <a:r>
              <a:rPr sz="700" i="1" spc="15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use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700" dirty="0">
                <a:latin typeface="Courier New"/>
                <a:cs typeface="Courier New"/>
              </a:rPr>
              <a:t>netconf_filter = </a:t>
            </a:r>
            <a:r>
              <a:rPr sz="700" dirty="0">
                <a:solidFill>
                  <a:srgbClr val="00AAAA"/>
                </a:solidFill>
                <a:latin typeface="Courier New"/>
                <a:cs typeface="Courier New"/>
              </a:rPr>
              <a:t>open</a:t>
            </a:r>
            <a:r>
              <a:rPr sz="700" dirty="0">
                <a:latin typeface="Courier New"/>
                <a:cs typeface="Courier New"/>
              </a:rPr>
              <a:t>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"filter-ietf-interfaces.xml"</a:t>
            </a:r>
            <a:r>
              <a:rPr sz="700" dirty="0">
                <a:latin typeface="Courier New"/>
                <a:cs typeface="Courier New"/>
              </a:rPr>
              <a:t>).read()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if</a:t>
            </a:r>
            <a:r>
              <a:rPr sz="700" u="sng" dirty="0">
                <a:solidFill>
                  <a:srgbClr val="0000AA"/>
                </a:solidFill>
                <a:uFill>
                  <a:solidFill>
                    <a:srgbClr val="272727"/>
                  </a:solidFill>
                </a:u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name ==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'</a:t>
            </a:r>
            <a:r>
              <a:rPr sz="700" u="sng" dirty="0">
                <a:solidFill>
                  <a:srgbClr val="AA5400"/>
                </a:solidFill>
                <a:uFill>
                  <a:solidFill>
                    <a:srgbClr val="A95300"/>
                  </a:solidFill>
                </a:u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main</a:t>
            </a:r>
            <a:r>
              <a:rPr sz="700" u="sng" spc="25" dirty="0">
                <a:solidFill>
                  <a:srgbClr val="AA5400"/>
                </a:solidFill>
                <a:uFill>
                  <a:solidFill>
                    <a:srgbClr val="A95300"/>
                  </a:solidFill>
                </a:u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'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:</a:t>
            </a:r>
            <a:endParaRPr sz="700">
              <a:latin typeface="Courier New"/>
              <a:cs typeface="Courier New"/>
            </a:endParaRPr>
          </a:p>
          <a:p>
            <a:pPr marL="227965">
              <a:lnSpc>
                <a:spcPct val="100000"/>
              </a:lnSpc>
            </a:pP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with</a:t>
            </a:r>
            <a:r>
              <a:rPr sz="700" spc="-5" dirty="0">
                <a:solidFill>
                  <a:srgbClr val="0000AA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manager.connect(host=ios_xe1[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"address"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],</a:t>
            </a:r>
            <a:endParaRPr sz="700">
              <a:latin typeface="Courier New"/>
              <a:cs typeface="Courier New"/>
            </a:endParaRPr>
          </a:p>
          <a:p>
            <a:pPr marL="1362075" marR="1892935">
              <a:lnSpc>
                <a:spcPct val="100000"/>
              </a:lnSpc>
            </a:pP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port=ios_xe1[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"port"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],  username=ios_xe1[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"username"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],  password=ios_xe1[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"password"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],  hostkey_verify=</a:t>
            </a:r>
            <a:r>
              <a:rPr sz="700" dirty="0">
                <a:solidFill>
                  <a:srgbClr val="00AAAA"/>
                </a:solidFill>
                <a:latin typeface="Courier New"/>
                <a:cs typeface="Courier New"/>
              </a:rPr>
              <a:t>False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) 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as</a:t>
            </a:r>
            <a:r>
              <a:rPr sz="700" spc="-20" dirty="0">
                <a:solidFill>
                  <a:srgbClr val="0000AA"/>
                </a:solidFill>
                <a:latin typeface="Courier New"/>
                <a:cs typeface="Courier New"/>
              </a:rPr>
              <a:t> </a:t>
            </a:r>
            <a:r>
              <a:rPr sz="700" spc="-5" dirty="0">
                <a:solidFill>
                  <a:srgbClr val="282828"/>
                </a:solidFill>
                <a:latin typeface="Courier New"/>
                <a:cs typeface="Courier New"/>
              </a:rPr>
              <a:t>m: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00">
              <a:latin typeface="Courier New"/>
              <a:cs typeface="Courier New"/>
            </a:endParaRPr>
          </a:p>
          <a:p>
            <a:pPr marL="444500">
              <a:lnSpc>
                <a:spcPct val="100000"/>
              </a:lnSpc>
            </a:pP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# Get Configuration and State Info </a:t>
            </a:r>
            <a:r>
              <a:rPr sz="700" i="1" spc="-5" dirty="0">
                <a:solidFill>
                  <a:srgbClr val="AAAAAA"/>
                </a:solidFill>
                <a:latin typeface="Courier New"/>
                <a:cs typeface="Courier New"/>
              </a:rPr>
              <a:t>for</a:t>
            </a:r>
            <a:r>
              <a:rPr sz="700" i="1" spc="3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Interface</a:t>
            </a:r>
            <a:endParaRPr sz="700">
              <a:latin typeface="Courier New"/>
              <a:cs typeface="Courier New"/>
            </a:endParaRPr>
          </a:p>
          <a:p>
            <a:pPr marL="444500">
              <a:lnSpc>
                <a:spcPct val="100000"/>
              </a:lnSpc>
            </a:pP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netconf_reply = m.get(netconf_filter)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00">
              <a:latin typeface="Courier New"/>
              <a:cs typeface="Courier New"/>
            </a:endParaRPr>
          </a:p>
          <a:p>
            <a:pPr marL="444500">
              <a:lnSpc>
                <a:spcPct val="100000"/>
              </a:lnSpc>
              <a:spcBef>
                <a:spcPts val="5"/>
              </a:spcBef>
            </a:pP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# Process the </a:t>
            </a:r>
            <a:r>
              <a:rPr sz="700" i="1" spc="-5" dirty="0">
                <a:solidFill>
                  <a:srgbClr val="AAAAAA"/>
                </a:solidFill>
                <a:latin typeface="Courier New"/>
                <a:cs typeface="Courier New"/>
              </a:rPr>
              <a:t>XML </a:t>
            </a: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and store </a:t>
            </a:r>
            <a:r>
              <a:rPr sz="700" i="1" spc="-5" dirty="0">
                <a:solidFill>
                  <a:srgbClr val="AAAAAA"/>
                </a:solidFill>
                <a:latin typeface="Courier New"/>
                <a:cs typeface="Courier New"/>
              </a:rPr>
              <a:t>in </a:t>
            </a: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useful</a:t>
            </a:r>
            <a:r>
              <a:rPr sz="700" i="1" spc="5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dictionaries</a:t>
            </a:r>
            <a:endParaRPr sz="700">
              <a:latin typeface="Courier New"/>
              <a:cs typeface="Courier New"/>
            </a:endParaRPr>
          </a:p>
          <a:p>
            <a:pPr marL="444500" marR="597535">
              <a:lnSpc>
                <a:spcPct val="100000"/>
              </a:lnSpc>
            </a:pP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intf_details = xmltodict.parse(netconf_reply.xml)[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"rpc-reply"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"data"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  intf_config =</a:t>
            </a:r>
            <a:r>
              <a:rPr sz="700" spc="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intf_details[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"interfaces"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"interface"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</a:t>
            </a:r>
            <a:endParaRPr sz="700">
              <a:latin typeface="Courier New"/>
              <a:cs typeface="Courier New"/>
            </a:endParaRPr>
          </a:p>
          <a:p>
            <a:pPr marL="444500">
              <a:lnSpc>
                <a:spcPct val="100000"/>
              </a:lnSpc>
            </a:pP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intf_info = intf_details[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"interfaces-state"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"interface"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00">
              <a:latin typeface="Courier New"/>
              <a:cs typeface="Courier New"/>
            </a:endParaRPr>
          </a:p>
          <a:p>
            <a:pPr marL="444500">
              <a:lnSpc>
                <a:spcPct val="100000"/>
              </a:lnSpc>
            </a:pP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print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)</a:t>
            </a:r>
            <a:endParaRPr sz="700">
              <a:latin typeface="Courier New"/>
              <a:cs typeface="Courier New"/>
            </a:endParaRPr>
          </a:p>
          <a:p>
            <a:pPr marL="444500">
              <a:lnSpc>
                <a:spcPct val="100000"/>
              </a:lnSpc>
            </a:pP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print</a:t>
            </a:r>
            <a:r>
              <a:rPr sz="700" dirty="0">
                <a:latin typeface="Courier New"/>
                <a:cs typeface="Courier New"/>
              </a:rPr>
              <a:t>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"Interface</a:t>
            </a:r>
            <a:r>
              <a:rPr sz="700" spc="5" dirty="0">
                <a:solidFill>
                  <a:srgbClr val="AA5400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Details:"</a:t>
            </a:r>
            <a:r>
              <a:rPr sz="700" dirty="0">
                <a:latin typeface="Courier New"/>
                <a:cs typeface="Courier New"/>
              </a:rPr>
              <a:t>)</a:t>
            </a:r>
            <a:endParaRPr sz="700">
              <a:latin typeface="Courier New"/>
              <a:cs typeface="Courier New"/>
            </a:endParaRPr>
          </a:p>
          <a:p>
            <a:pPr marL="929640">
              <a:lnSpc>
                <a:spcPct val="100000"/>
              </a:lnSpc>
            </a:pP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Name:</a:t>
            </a:r>
            <a:r>
              <a:rPr sz="700" spc="-5" dirty="0">
                <a:solidFill>
                  <a:srgbClr val="AA5400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{}"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.format(intf_config[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"name"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]))</a:t>
            </a:r>
            <a:endParaRPr sz="700">
              <a:latin typeface="Courier New"/>
              <a:cs typeface="Courier New"/>
            </a:endParaRPr>
          </a:p>
          <a:p>
            <a:pPr marL="929640" marR="1083310">
              <a:lnSpc>
                <a:spcPct val="100000"/>
              </a:lnSpc>
            </a:pP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Description: {}"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.format(intf_config[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"description"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])) 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Type:</a:t>
            </a:r>
            <a:r>
              <a:rPr sz="700" spc="-15" dirty="0">
                <a:solidFill>
                  <a:srgbClr val="AA5400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{}"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.format(intf_config[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"type"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"#text"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]))</a:t>
            </a:r>
            <a:endParaRPr sz="700">
              <a:latin typeface="Courier New"/>
              <a:cs typeface="Courier New"/>
            </a:endParaRPr>
          </a:p>
          <a:p>
            <a:pPr marL="929640">
              <a:lnSpc>
                <a:spcPct val="100000"/>
              </a:lnSpc>
              <a:spcBef>
                <a:spcPts val="5"/>
              </a:spcBef>
            </a:pP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MAC Address:</a:t>
            </a:r>
            <a:r>
              <a:rPr sz="700" spc="10" dirty="0">
                <a:solidFill>
                  <a:srgbClr val="AA5400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{}"</a:t>
            </a:r>
            <a:r>
              <a:rPr sz="700" dirty="0">
                <a:latin typeface="Courier New"/>
                <a:cs typeface="Courier New"/>
              </a:rPr>
              <a:t>.format(intf_info[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"phys-address"</a:t>
            </a:r>
            <a:r>
              <a:rPr sz="700" dirty="0">
                <a:latin typeface="Courier New"/>
                <a:cs typeface="Courier New"/>
              </a:rPr>
              <a:t>]))</a:t>
            </a:r>
            <a:endParaRPr sz="700">
              <a:latin typeface="Courier New"/>
              <a:cs typeface="Courier New"/>
            </a:endParaRPr>
          </a:p>
          <a:p>
            <a:pPr marL="929640" marR="5080">
              <a:lnSpc>
                <a:spcPct val="100000"/>
              </a:lnSpc>
            </a:pP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Packets Input: {}"</a:t>
            </a:r>
            <a:r>
              <a:rPr sz="700" dirty="0">
                <a:latin typeface="Courier New"/>
                <a:cs typeface="Courier New"/>
              </a:rPr>
              <a:t>.format(intf_info[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"statistics"</a:t>
            </a:r>
            <a:r>
              <a:rPr sz="700" dirty="0">
                <a:latin typeface="Courier New"/>
                <a:cs typeface="Courier New"/>
              </a:rPr>
              <a:t>][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"in-unicast-pkts"</a:t>
            </a:r>
            <a:r>
              <a:rPr sz="700" dirty="0">
                <a:latin typeface="Courier New"/>
                <a:cs typeface="Courier New"/>
              </a:rPr>
              <a:t>])) 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Packets Output:</a:t>
            </a:r>
            <a:r>
              <a:rPr sz="700" spc="-30" dirty="0">
                <a:solidFill>
                  <a:srgbClr val="AA5400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{}"</a:t>
            </a:r>
            <a:r>
              <a:rPr sz="700" dirty="0">
                <a:latin typeface="Courier New"/>
                <a:cs typeface="Courier New"/>
              </a:rPr>
              <a:t>.format(intf_info[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"statistics"</a:t>
            </a:r>
            <a:r>
              <a:rPr sz="700" dirty="0">
                <a:latin typeface="Courier New"/>
                <a:cs typeface="Courier New"/>
              </a:rPr>
              <a:t>][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"out-unicast-pkts"</a:t>
            </a:r>
            <a:r>
              <a:rPr sz="700" dirty="0">
                <a:latin typeface="Courier New"/>
                <a:cs typeface="Courier New"/>
              </a:rPr>
              <a:t>]))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3941" y="1291678"/>
            <a:ext cx="3282315" cy="231076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8905" marR="59055" indent="-116839">
              <a:lnSpc>
                <a:spcPts val="1820"/>
              </a:lnSpc>
              <a:spcBef>
                <a:spcPts val="24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example2.py: </a:t>
            </a: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Retrieving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info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with 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ncclient</a:t>
            </a:r>
            <a:endParaRPr sz="1600">
              <a:latin typeface="Arial"/>
              <a:cs typeface="Arial"/>
            </a:endParaRPr>
          </a:p>
          <a:p>
            <a:pPr marL="128905" marR="5080" indent="-116839">
              <a:lnSpc>
                <a:spcPts val="1820"/>
              </a:lnSpc>
              <a:spcBef>
                <a:spcPts val="1105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spc="15" dirty="0">
                <a:solidFill>
                  <a:srgbClr val="E1221A"/>
                </a:solidFill>
                <a:latin typeface="Arial"/>
                <a:cs typeface="Arial"/>
              </a:rPr>
              <a:t>Send </a:t>
            </a:r>
            <a:r>
              <a:rPr sz="1600" spc="35" dirty="0">
                <a:solidFill>
                  <a:srgbClr val="E1221A"/>
                </a:solidFill>
                <a:latin typeface="Arial"/>
                <a:cs typeface="Arial"/>
              </a:rPr>
              <a:t>&lt;get&gt; </a:t>
            </a:r>
            <a:r>
              <a:rPr sz="1600" spc="45" dirty="0">
                <a:solidFill>
                  <a:srgbClr val="E1221A"/>
                </a:solidFill>
                <a:latin typeface="Arial"/>
                <a:cs typeface="Arial"/>
              </a:rPr>
              <a:t>to </a:t>
            </a:r>
            <a:r>
              <a:rPr sz="1600" spc="20" dirty="0">
                <a:solidFill>
                  <a:srgbClr val="E1221A"/>
                </a:solidFill>
                <a:latin typeface="Arial"/>
                <a:cs typeface="Arial"/>
              </a:rPr>
              <a:t>retrieve </a:t>
            </a:r>
            <a:r>
              <a:rPr sz="1600" spc="35" dirty="0">
                <a:solidFill>
                  <a:srgbClr val="E1221A"/>
                </a:solidFill>
                <a:latin typeface="Arial"/>
                <a:cs typeface="Arial"/>
              </a:rPr>
              <a:t>config </a:t>
            </a:r>
            <a:r>
              <a:rPr sz="1600" spc="10" dirty="0">
                <a:solidFill>
                  <a:srgbClr val="E1221A"/>
                </a:solidFill>
                <a:latin typeface="Arial"/>
                <a:cs typeface="Arial"/>
              </a:rPr>
              <a:t>and  </a:t>
            </a:r>
            <a:r>
              <a:rPr sz="1600" spc="20" dirty="0">
                <a:solidFill>
                  <a:srgbClr val="E1221A"/>
                </a:solidFill>
                <a:latin typeface="Arial"/>
                <a:cs typeface="Arial"/>
              </a:rPr>
              <a:t>state</a:t>
            </a:r>
            <a:r>
              <a:rPr sz="1600" spc="30" dirty="0">
                <a:solidFill>
                  <a:srgbClr val="E1221A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E1221A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 marL="128905" marR="49530" indent="-116839">
              <a:lnSpc>
                <a:spcPts val="1820"/>
              </a:lnSpc>
              <a:spcBef>
                <a:spcPts val="1105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spc="15" dirty="0">
                <a:solidFill>
                  <a:srgbClr val="1E4470"/>
                </a:solidFill>
                <a:latin typeface="Arial"/>
                <a:cs typeface="Arial"/>
              </a:rPr>
              <a:t>Process </a:t>
            </a:r>
            <a:r>
              <a:rPr sz="1600" spc="10" dirty="0">
                <a:solidFill>
                  <a:srgbClr val="1E4470"/>
                </a:solidFill>
                <a:latin typeface="Arial"/>
                <a:cs typeface="Arial"/>
              </a:rPr>
              <a:t>and </a:t>
            </a:r>
            <a:r>
              <a:rPr sz="1600" spc="15" dirty="0">
                <a:solidFill>
                  <a:srgbClr val="1E4470"/>
                </a:solidFill>
                <a:latin typeface="Arial"/>
                <a:cs typeface="Arial"/>
              </a:rPr>
              <a:t>leverage </a:t>
            </a:r>
            <a:r>
              <a:rPr sz="1600" spc="-10" dirty="0">
                <a:solidFill>
                  <a:srgbClr val="1E4470"/>
                </a:solidFill>
                <a:latin typeface="Arial"/>
                <a:cs typeface="Arial"/>
              </a:rPr>
              <a:t>XML </a:t>
            </a:r>
            <a:r>
              <a:rPr sz="1600" spc="25" dirty="0">
                <a:solidFill>
                  <a:srgbClr val="1E4470"/>
                </a:solidFill>
                <a:latin typeface="Arial"/>
                <a:cs typeface="Arial"/>
              </a:rPr>
              <a:t>within  </a:t>
            </a:r>
            <a:r>
              <a:rPr sz="1600" spc="5" dirty="0">
                <a:solidFill>
                  <a:srgbClr val="1E4470"/>
                </a:solidFill>
                <a:latin typeface="Arial"/>
                <a:cs typeface="Arial"/>
              </a:rPr>
              <a:t>Python</a:t>
            </a:r>
            <a:endParaRPr sz="1600">
              <a:latin typeface="Arial"/>
              <a:cs typeface="Arial"/>
            </a:endParaRPr>
          </a:p>
          <a:p>
            <a:pPr marL="128905" marR="537210" indent="-116839">
              <a:lnSpc>
                <a:spcPts val="1820"/>
              </a:lnSpc>
              <a:spcBef>
                <a:spcPts val="1115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spc="10" dirty="0">
                <a:solidFill>
                  <a:srgbClr val="74BE4A"/>
                </a:solidFill>
                <a:latin typeface="Arial"/>
                <a:cs typeface="Arial"/>
              </a:rPr>
              <a:t>Report </a:t>
            </a:r>
            <a:r>
              <a:rPr sz="1600" spc="25" dirty="0">
                <a:solidFill>
                  <a:srgbClr val="74BE4A"/>
                </a:solidFill>
                <a:latin typeface="Arial"/>
                <a:cs typeface="Arial"/>
              </a:rPr>
              <a:t>back </a:t>
            </a:r>
            <a:r>
              <a:rPr sz="1600" spc="30" dirty="0">
                <a:solidFill>
                  <a:srgbClr val="74BE4A"/>
                </a:solidFill>
                <a:latin typeface="Arial"/>
                <a:cs typeface="Arial"/>
              </a:rPr>
              <a:t>current </a:t>
            </a:r>
            <a:r>
              <a:rPr sz="1600" spc="20" dirty="0">
                <a:solidFill>
                  <a:srgbClr val="74BE4A"/>
                </a:solidFill>
                <a:latin typeface="Arial"/>
                <a:cs typeface="Arial"/>
              </a:rPr>
              <a:t>state </a:t>
            </a:r>
            <a:r>
              <a:rPr sz="1600" spc="45" dirty="0">
                <a:solidFill>
                  <a:srgbClr val="74BE4A"/>
                </a:solidFill>
                <a:latin typeface="Arial"/>
                <a:cs typeface="Arial"/>
              </a:rPr>
              <a:t>of  </a:t>
            </a:r>
            <a:r>
              <a:rPr sz="1600" spc="25" dirty="0">
                <a:solidFill>
                  <a:srgbClr val="74BE4A"/>
                </a:solidFill>
                <a:latin typeface="Arial"/>
                <a:cs typeface="Arial"/>
              </a:rPr>
              <a:t>interface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64401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Getting Interface </a:t>
            </a:r>
            <a:r>
              <a:rPr dirty="0"/>
              <a:t>Details </a:t>
            </a:r>
            <a:r>
              <a:rPr spc="65" dirty="0"/>
              <a:t>with </a:t>
            </a:r>
            <a:r>
              <a:rPr spc="-20" dirty="0"/>
              <a:t>XML</a:t>
            </a:r>
            <a:r>
              <a:rPr spc="170" dirty="0"/>
              <a:t> </a:t>
            </a:r>
            <a:r>
              <a:rPr dirty="0"/>
              <a:t>Filter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4197477" y="2891015"/>
            <a:ext cx="556260" cy="1649095"/>
            <a:chOff x="4197477" y="2891015"/>
            <a:chExt cx="556260" cy="1649095"/>
          </a:xfrm>
        </p:grpSpPr>
        <p:sp>
          <p:nvSpPr>
            <p:cNvPr id="9" name="object 9"/>
            <p:cNvSpPr/>
            <p:nvPr/>
          </p:nvSpPr>
          <p:spPr>
            <a:xfrm>
              <a:off x="4197477" y="2976753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>
                  <a:moveTo>
                    <a:pt x="0" y="0"/>
                  </a:moveTo>
                  <a:lnTo>
                    <a:pt x="354660" y="0"/>
                  </a:lnTo>
                </a:path>
              </a:pathLst>
            </a:custGeom>
            <a:ln w="57150">
              <a:solidFill>
                <a:srgbClr val="E122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23562" y="2891015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122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37151" y="3264789"/>
              <a:ext cx="87630" cy="269240"/>
            </a:xfrm>
            <a:custGeom>
              <a:avLst/>
              <a:gdLst/>
              <a:ahLst/>
              <a:cxnLst/>
              <a:rect l="l" t="t" r="r" b="b"/>
              <a:pathLst>
                <a:path w="87629" h="269239">
                  <a:moveTo>
                    <a:pt x="87629" y="268986"/>
                  </a:moveTo>
                  <a:lnTo>
                    <a:pt x="53519" y="268412"/>
                  </a:lnTo>
                  <a:lnTo>
                    <a:pt x="25665" y="266849"/>
                  </a:lnTo>
                  <a:lnTo>
                    <a:pt x="6885" y="264528"/>
                  </a:lnTo>
                  <a:lnTo>
                    <a:pt x="0" y="261683"/>
                  </a:lnTo>
                  <a:lnTo>
                    <a:pt x="0" y="7302"/>
                  </a:lnTo>
                  <a:lnTo>
                    <a:pt x="6885" y="4457"/>
                  </a:lnTo>
                  <a:lnTo>
                    <a:pt x="25665" y="2136"/>
                  </a:lnTo>
                  <a:lnTo>
                    <a:pt x="53519" y="573"/>
                  </a:lnTo>
                  <a:lnTo>
                    <a:pt x="87629" y="0"/>
                  </a:lnTo>
                </a:path>
              </a:pathLst>
            </a:custGeom>
            <a:ln w="57150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23435" y="3688461"/>
              <a:ext cx="87630" cy="822960"/>
            </a:xfrm>
            <a:custGeom>
              <a:avLst/>
              <a:gdLst/>
              <a:ahLst/>
              <a:cxnLst/>
              <a:rect l="l" t="t" r="r" b="b"/>
              <a:pathLst>
                <a:path w="87629" h="822960">
                  <a:moveTo>
                    <a:pt x="87629" y="822959"/>
                  </a:moveTo>
                  <a:lnTo>
                    <a:pt x="53519" y="822386"/>
                  </a:lnTo>
                  <a:lnTo>
                    <a:pt x="25665" y="820823"/>
                  </a:lnTo>
                  <a:lnTo>
                    <a:pt x="6885" y="818502"/>
                  </a:lnTo>
                  <a:lnTo>
                    <a:pt x="0" y="815657"/>
                  </a:lnTo>
                  <a:lnTo>
                    <a:pt x="0" y="7302"/>
                  </a:lnTo>
                  <a:lnTo>
                    <a:pt x="6885" y="4457"/>
                  </a:lnTo>
                  <a:lnTo>
                    <a:pt x="25665" y="2136"/>
                  </a:lnTo>
                  <a:lnTo>
                    <a:pt x="53519" y="573"/>
                  </a:lnTo>
                  <a:lnTo>
                    <a:pt x="87629" y="0"/>
                  </a:lnTo>
                </a:path>
              </a:pathLst>
            </a:custGeom>
            <a:ln w="57150">
              <a:solidFill>
                <a:srgbClr val="74BE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93677532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939" y="1291678"/>
            <a:ext cx="3281679" cy="231076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8905" marR="58419" indent="-116839">
              <a:lnSpc>
                <a:spcPts val="1820"/>
              </a:lnSpc>
              <a:spcBef>
                <a:spcPts val="245"/>
              </a:spcBef>
              <a:buClr>
                <a:srgbClr val="282828"/>
              </a:buClr>
              <a:buSzPct val="59375"/>
              <a:buFont typeface="Arial"/>
              <a:buChar char="•"/>
              <a:tabLst>
                <a:tab pos="129539" algn="l"/>
              </a:tabLst>
            </a:pP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example2.py: </a:t>
            </a: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Retrieving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info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with 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ncclient</a:t>
            </a:r>
            <a:endParaRPr sz="1600">
              <a:latin typeface="Arial"/>
              <a:cs typeface="Arial"/>
            </a:endParaRPr>
          </a:p>
          <a:p>
            <a:pPr marL="128905" marR="5080" indent="-116839">
              <a:lnSpc>
                <a:spcPts val="1820"/>
              </a:lnSpc>
              <a:spcBef>
                <a:spcPts val="1105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spc="15" dirty="0">
                <a:solidFill>
                  <a:srgbClr val="E1221A"/>
                </a:solidFill>
                <a:latin typeface="Arial"/>
                <a:cs typeface="Arial"/>
              </a:rPr>
              <a:t>Send </a:t>
            </a:r>
            <a:r>
              <a:rPr sz="1600" spc="35" dirty="0">
                <a:solidFill>
                  <a:srgbClr val="E1221A"/>
                </a:solidFill>
                <a:latin typeface="Arial"/>
                <a:cs typeface="Arial"/>
              </a:rPr>
              <a:t>&lt;get&gt; </a:t>
            </a:r>
            <a:r>
              <a:rPr sz="1600" spc="45" dirty="0">
                <a:solidFill>
                  <a:srgbClr val="E1221A"/>
                </a:solidFill>
                <a:latin typeface="Arial"/>
                <a:cs typeface="Arial"/>
              </a:rPr>
              <a:t>to </a:t>
            </a:r>
            <a:r>
              <a:rPr sz="1600" spc="20" dirty="0">
                <a:solidFill>
                  <a:srgbClr val="E1221A"/>
                </a:solidFill>
                <a:latin typeface="Arial"/>
                <a:cs typeface="Arial"/>
              </a:rPr>
              <a:t>retrieve </a:t>
            </a:r>
            <a:r>
              <a:rPr sz="1600" spc="35" dirty="0">
                <a:solidFill>
                  <a:srgbClr val="E1221A"/>
                </a:solidFill>
                <a:latin typeface="Arial"/>
                <a:cs typeface="Arial"/>
              </a:rPr>
              <a:t>config </a:t>
            </a:r>
            <a:r>
              <a:rPr sz="1600" spc="10" dirty="0">
                <a:solidFill>
                  <a:srgbClr val="E1221A"/>
                </a:solidFill>
                <a:latin typeface="Arial"/>
                <a:cs typeface="Arial"/>
              </a:rPr>
              <a:t>and  </a:t>
            </a:r>
            <a:r>
              <a:rPr sz="1600" spc="20" dirty="0">
                <a:solidFill>
                  <a:srgbClr val="E1221A"/>
                </a:solidFill>
                <a:latin typeface="Arial"/>
                <a:cs typeface="Arial"/>
              </a:rPr>
              <a:t>state</a:t>
            </a:r>
            <a:r>
              <a:rPr sz="1600" spc="30" dirty="0">
                <a:solidFill>
                  <a:srgbClr val="E1221A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E1221A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 marL="128905" marR="48895" indent="-116839">
              <a:lnSpc>
                <a:spcPts val="1820"/>
              </a:lnSpc>
              <a:spcBef>
                <a:spcPts val="1105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spc="15" dirty="0">
                <a:solidFill>
                  <a:srgbClr val="1E4470"/>
                </a:solidFill>
                <a:latin typeface="Arial"/>
                <a:cs typeface="Arial"/>
              </a:rPr>
              <a:t>Process </a:t>
            </a:r>
            <a:r>
              <a:rPr sz="1600" spc="10" dirty="0">
                <a:solidFill>
                  <a:srgbClr val="1E4470"/>
                </a:solidFill>
                <a:latin typeface="Arial"/>
                <a:cs typeface="Arial"/>
              </a:rPr>
              <a:t>and </a:t>
            </a:r>
            <a:r>
              <a:rPr sz="1600" spc="15" dirty="0">
                <a:solidFill>
                  <a:srgbClr val="1E4470"/>
                </a:solidFill>
                <a:latin typeface="Arial"/>
                <a:cs typeface="Arial"/>
              </a:rPr>
              <a:t>leverage </a:t>
            </a:r>
            <a:r>
              <a:rPr sz="1600" spc="-10" dirty="0">
                <a:solidFill>
                  <a:srgbClr val="1E4470"/>
                </a:solidFill>
                <a:latin typeface="Arial"/>
                <a:cs typeface="Arial"/>
              </a:rPr>
              <a:t>XML </a:t>
            </a:r>
            <a:r>
              <a:rPr sz="1600" spc="25" dirty="0">
                <a:solidFill>
                  <a:srgbClr val="1E4470"/>
                </a:solidFill>
                <a:latin typeface="Arial"/>
                <a:cs typeface="Arial"/>
              </a:rPr>
              <a:t>within  </a:t>
            </a:r>
            <a:r>
              <a:rPr sz="1600" spc="5" dirty="0">
                <a:solidFill>
                  <a:srgbClr val="1E4470"/>
                </a:solidFill>
                <a:latin typeface="Arial"/>
                <a:cs typeface="Arial"/>
              </a:rPr>
              <a:t>Python</a:t>
            </a:r>
            <a:endParaRPr sz="1600">
              <a:latin typeface="Arial"/>
              <a:cs typeface="Arial"/>
            </a:endParaRPr>
          </a:p>
          <a:p>
            <a:pPr marL="128905" marR="537210" indent="-116839">
              <a:lnSpc>
                <a:spcPts val="1820"/>
              </a:lnSpc>
              <a:spcBef>
                <a:spcPts val="1115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spc="10" dirty="0">
                <a:solidFill>
                  <a:srgbClr val="74BE4A"/>
                </a:solidFill>
                <a:latin typeface="Arial"/>
                <a:cs typeface="Arial"/>
              </a:rPr>
              <a:t>Report </a:t>
            </a:r>
            <a:r>
              <a:rPr sz="1600" spc="25" dirty="0">
                <a:solidFill>
                  <a:srgbClr val="74BE4A"/>
                </a:solidFill>
                <a:latin typeface="Arial"/>
                <a:cs typeface="Arial"/>
              </a:rPr>
              <a:t>back </a:t>
            </a:r>
            <a:r>
              <a:rPr sz="1600" spc="30" dirty="0">
                <a:solidFill>
                  <a:srgbClr val="74BE4A"/>
                </a:solidFill>
                <a:latin typeface="Arial"/>
                <a:cs typeface="Arial"/>
              </a:rPr>
              <a:t>current </a:t>
            </a:r>
            <a:r>
              <a:rPr sz="1600" spc="20" dirty="0">
                <a:solidFill>
                  <a:srgbClr val="74BE4A"/>
                </a:solidFill>
                <a:latin typeface="Arial"/>
                <a:cs typeface="Arial"/>
              </a:rPr>
              <a:t>state </a:t>
            </a:r>
            <a:r>
              <a:rPr sz="1600" spc="45" dirty="0">
                <a:solidFill>
                  <a:srgbClr val="74BE4A"/>
                </a:solidFill>
                <a:latin typeface="Arial"/>
                <a:cs typeface="Arial"/>
              </a:rPr>
              <a:t>of  </a:t>
            </a:r>
            <a:r>
              <a:rPr sz="1600" spc="25" dirty="0">
                <a:solidFill>
                  <a:srgbClr val="74BE4A"/>
                </a:solidFill>
                <a:latin typeface="Arial"/>
                <a:cs typeface="Arial"/>
              </a:rPr>
              <a:t>interface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64401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Getting Interface </a:t>
            </a:r>
            <a:r>
              <a:rPr dirty="0"/>
              <a:t>Details </a:t>
            </a:r>
            <a:r>
              <a:rPr spc="65" dirty="0"/>
              <a:t>with </a:t>
            </a:r>
            <a:r>
              <a:rPr spc="-20" dirty="0"/>
              <a:t>XML</a:t>
            </a:r>
            <a:r>
              <a:rPr spc="170" dirty="0"/>
              <a:t> </a:t>
            </a:r>
            <a:r>
              <a:rPr dirty="0"/>
              <a:t>Filter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19980" y="1958720"/>
            <a:ext cx="4696460" cy="1569720"/>
          </a:xfrm>
          <a:prstGeom prst="rect">
            <a:avLst/>
          </a:prstGeom>
          <a:ln w="9905">
            <a:solidFill>
              <a:srgbClr val="5E5E5E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800" b="1" spc="-10" dirty="0">
                <a:solidFill>
                  <a:srgbClr val="1E90FF"/>
                </a:solidFill>
                <a:latin typeface="Courier New"/>
                <a:cs typeface="Courier New"/>
              </a:rPr>
              <a:t>&lt;filter&gt;</a:t>
            </a:r>
            <a:endParaRPr sz="800">
              <a:latin typeface="Courier New"/>
              <a:cs typeface="Courier New"/>
            </a:endParaRPr>
          </a:p>
          <a:p>
            <a:pPr marL="212090">
              <a:lnSpc>
                <a:spcPct val="100000"/>
              </a:lnSpc>
            </a:pPr>
            <a:r>
              <a:rPr sz="800" b="1" spc="-10" dirty="0">
                <a:solidFill>
                  <a:srgbClr val="1E90FF"/>
                </a:solidFill>
                <a:latin typeface="Courier New"/>
                <a:cs typeface="Courier New"/>
              </a:rPr>
              <a:t>&lt;interfaces</a:t>
            </a:r>
            <a:r>
              <a:rPr sz="800" b="1" spc="10" dirty="0">
                <a:solidFill>
                  <a:srgbClr val="1E90FF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1E90FF"/>
                </a:solidFill>
                <a:latin typeface="Courier New"/>
                <a:cs typeface="Courier New"/>
              </a:rPr>
              <a:t>xmlns=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"urn:ietf:params:xml:ns:yang:ietf-interfaces"</a:t>
            </a:r>
            <a:r>
              <a:rPr sz="800" b="1" spc="-10" dirty="0">
                <a:solidFill>
                  <a:srgbClr val="1E90FF"/>
                </a:solidFill>
                <a:latin typeface="Courier New"/>
                <a:cs typeface="Courier New"/>
              </a:rPr>
              <a:t>&gt;</a:t>
            </a:r>
            <a:endParaRPr sz="800">
              <a:latin typeface="Courier New"/>
              <a:cs typeface="Courier New"/>
            </a:endParaRPr>
          </a:p>
          <a:p>
            <a:pPr marL="332105">
              <a:lnSpc>
                <a:spcPct val="100000"/>
              </a:lnSpc>
            </a:pPr>
            <a:r>
              <a:rPr sz="800" b="1" spc="-5" dirty="0">
                <a:solidFill>
                  <a:srgbClr val="1E90FF"/>
                </a:solidFill>
                <a:latin typeface="Courier New"/>
                <a:cs typeface="Courier New"/>
              </a:rPr>
              <a:t>&lt;interface&gt;</a:t>
            </a:r>
            <a:endParaRPr sz="800">
              <a:latin typeface="Courier New"/>
              <a:cs typeface="Courier New"/>
            </a:endParaRPr>
          </a:p>
          <a:p>
            <a:pPr marL="452755">
              <a:lnSpc>
                <a:spcPct val="100000"/>
              </a:lnSpc>
            </a:pPr>
            <a:r>
              <a:rPr sz="800" b="1" spc="-10" dirty="0">
                <a:solidFill>
                  <a:srgbClr val="1E90FF"/>
                </a:solidFill>
                <a:latin typeface="Courier New"/>
                <a:cs typeface="Courier New"/>
              </a:rPr>
              <a:t>&lt;name&gt;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GigabitEthernet2</a:t>
            </a:r>
            <a:r>
              <a:rPr sz="800" b="1" spc="-10" dirty="0">
                <a:solidFill>
                  <a:srgbClr val="1E90FF"/>
                </a:solidFill>
                <a:latin typeface="Courier New"/>
                <a:cs typeface="Courier New"/>
              </a:rPr>
              <a:t>&lt;/name&gt;</a:t>
            </a:r>
            <a:endParaRPr sz="800">
              <a:latin typeface="Courier New"/>
              <a:cs typeface="Courier New"/>
            </a:endParaRPr>
          </a:p>
          <a:p>
            <a:pPr marR="3631565" algn="r">
              <a:lnSpc>
                <a:spcPct val="100000"/>
              </a:lnSpc>
            </a:pPr>
            <a:r>
              <a:rPr sz="800" b="1" spc="-10" dirty="0">
                <a:solidFill>
                  <a:srgbClr val="1E90FF"/>
                </a:solidFill>
                <a:latin typeface="Courier New"/>
                <a:cs typeface="Courier New"/>
              </a:rPr>
              <a:t>&lt;/i</a:t>
            </a:r>
            <a:r>
              <a:rPr sz="800" b="1" spc="-5" dirty="0">
                <a:solidFill>
                  <a:srgbClr val="1E90FF"/>
                </a:solidFill>
                <a:latin typeface="Courier New"/>
                <a:cs typeface="Courier New"/>
              </a:rPr>
              <a:t>n</a:t>
            </a:r>
            <a:r>
              <a:rPr sz="800" b="1" spc="-10" dirty="0">
                <a:solidFill>
                  <a:srgbClr val="1E90FF"/>
                </a:solidFill>
                <a:latin typeface="Courier New"/>
                <a:cs typeface="Courier New"/>
              </a:rPr>
              <a:t>terfa</a:t>
            </a:r>
            <a:r>
              <a:rPr sz="800" b="1" spc="-5" dirty="0">
                <a:solidFill>
                  <a:srgbClr val="1E90FF"/>
                </a:solidFill>
                <a:latin typeface="Courier New"/>
                <a:cs typeface="Courier New"/>
              </a:rPr>
              <a:t>c</a:t>
            </a:r>
            <a:r>
              <a:rPr sz="800" b="1" spc="-10" dirty="0">
                <a:solidFill>
                  <a:srgbClr val="1E90FF"/>
                </a:solidFill>
                <a:latin typeface="Courier New"/>
                <a:cs typeface="Courier New"/>
              </a:rPr>
              <a:t>e&gt;</a:t>
            </a:r>
            <a:endParaRPr sz="800">
              <a:latin typeface="Courier New"/>
              <a:cs typeface="Courier New"/>
            </a:endParaRPr>
          </a:p>
          <a:p>
            <a:pPr marR="3691254" algn="r">
              <a:lnSpc>
                <a:spcPct val="100000"/>
              </a:lnSpc>
            </a:pPr>
            <a:r>
              <a:rPr sz="800" b="1" spc="-10" dirty="0">
                <a:solidFill>
                  <a:srgbClr val="1E90FF"/>
                </a:solidFill>
                <a:latin typeface="Courier New"/>
                <a:cs typeface="Courier New"/>
              </a:rPr>
              <a:t>&lt;/int</a:t>
            </a:r>
            <a:r>
              <a:rPr sz="800" b="1" spc="-5" dirty="0">
                <a:solidFill>
                  <a:srgbClr val="1E90FF"/>
                </a:solidFill>
                <a:latin typeface="Courier New"/>
                <a:cs typeface="Courier New"/>
              </a:rPr>
              <a:t>e</a:t>
            </a:r>
            <a:r>
              <a:rPr sz="800" b="1" spc="-10" dirty="0">
                <a:solidFill>
                  <a:srgbClr val="1E90FF"/>
                </a:solidFill>
                <a:latin typeface="Courier New"/>
                <a:cs typeface="Courier New"/>
              </a:rPr>
              <a:t>rface</a:t>
            </a:r>
            <a:r>
              <a:rPr sz="800" b="1" spc="-5" dirty="0">
                <a:solidFill>
                  <a:srgbClr val="1E90FF"/>
                </a:solidFill>
                <a:latin typeface="Courier New"/>
                <a:cs typeface="Courier New"/>
              </a:rPr>
              <a:t>s&gt;</a:t>
            </a:r>
            <a:endParaRPr sz="800">
              <a:latin typeface="Courier New"/>
              <a:cs typeface="Courier New"/>
            </a:endParaRPr>
          </a:p>
          <a:p>
            <a:pPr marL="212090">
              <a:lnSpc>
                <a:spcPct val="100000"/>
              </a:lnSpc>
            </a:pPr>
            <a:r>
              <a:rPr sz="800" b="1" spc="-10" dirty="0">
                <a:solidFill>
                  <a:srgbClr val="1E90FF"/>
                </a:solidFill>
                <a:latin typeface="Courier New"/>
                <a:cs typeface="Courier New"/>
              </a:rPr>
              <a:t>&lt;interfaces-state</a:t>
            </a:r>
            <a:r>
              <a:rPr sz="800" b="1" spc="25" dirty="0">
                <a:solidFill>
                  <a:srgbClr val="1E90FF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1E90FF"/>
                </a:solidFill>
                <a:latin typeface="Courier New"/>
                <a:cs typeface="Courier New"/>
              </a:rPr>
              <a:t>xmlns=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"urn:ietf:params:xml:ns:yang:ietf-interfaces"</a:t>
            </a:r>
            <a:r>
              <a:rPr sz="800" b="1" spc="-10" dirty="0">
                <a:solidFill>
                  <a:srgbClr val="1E90FF"/>
                </a:solidFill>
                <a:latin typeface="Courier New"/>
                <a:cs typeface="Courier New"/>
              </a:rPr>
              <a:t>&gt;</a:t>
            </a:r>
            <a:endParaRPr sz="800">
              <a:latin typeface="Courier New"/>
              <a:cs typeface="Courier New"/>
            </a:endParaRPr>
          </a:p>
          <a:p>
            <a:pPr marL="332105">
              <a:lnSpc>
                <a:spcPct val="100000"/>
              </a:lnSpc>
            </a:pPr>
            <a:r>
              <a:rPr sz="800" b="1" spc="-5" dirty="0">
                <a:solidFill>
                  <a:srgbClr val="1E90FF"/>
                </a:solidFill>
                <a:latin typeface="Courier New"/>
                <a:cs typeface="Courier New"/>
              </a:rPr>
              <a:t>&lt;interface&gt;</a:t>
            </a:r>
            <a:endParaRPr sz="800">
              <a:latin typeface="Courier New"/>
              <a:cs typeface="Courier New"/>
            </a:endParaRPr>
          </a:p>
          <a:p>
            <a:pPr marL="452755">
              <a:lnSpc>
                <a:spcPct val="100000"/>
              </a:lnSpc>
            </a:pPr>
            <a:r>
              <a:rPr sz="800" b="1" spc="-10" dirty="0">
                <a:solidFill>
                  <a:srgbClr val="1E90FF"/>
                </a:solidFill>
                <a:latin typeface="Courier New"/>
                <a:cs typeface="Courier New"/>
              </a:rPr>
              <a:t>&lt;name&gt;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GigabitEthernet2</a:t>
            </a:r>
            <a:r>
              <a:rPr sz="800" b="1" spc="-10" dirty="0">
                <a:solidFill>
                  <a:srgbClr val="1E90FF"/>
                </a:solidFill>
                <a:latin typeface="Courier New"/>
                <a:cs typeface="Courier New"/>
              </a:rPr>
              <a:t>&lt;/name&gt;</a:t>
            </a:r>
            <a:endParaRPr sz="800">
              <a:latin typeface="Courier New"/>
              <a:cs typeface="Courier New"/>
            </a:endParaRPr>
          </a:p>
          <a:p>
            <a:pPr marL="332105">
              <a:lnSpc>
                <a:spcPct val="100000"/>
              </a:lnSpc>
            </a:pPr>
            <a:r>
              <a:rPr sz="800" b="1" spc="-10" dirty="0">
                <a:solidFill>
                  <a:srgbClr val="1E90FF"/>
                </a:solidFill>
                <a:latin typeface="Courier New"/>
                <a:cs typeface="Courier New"/>
              </a:rPr>
              <a:t>&lt;/interface&gt;</a:t>
            </a:r>
            <a:endParaRPr sz="800">
              <a:latin typeface="Courier New"/>
              <a:cs typeface="Courier New"/>
            </a:endParaRPr>
          </a:p>
          <a:p>
            <a:pPr marL="211454">
              <a:lnSpc>
                <a:spcPct val="100000"/>
              </a:lnSpc>
            </a:pPr>
            <a:r>
              <a:rPr sz="800" b="1" spc="-10" dirty="0">
                <a:solidFill>
                  <a:srgbClr val="1E90FF"/>
                </a:solidFill>
                <a:latin typeface="Courier New"/>
                <a:cs typeface="Courier New"/>
              </a:rPr>
              <a:t>&lt;/interfaces-state&gt;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800" b="1" spc="-5" dirty="0">
                <a:solidFill>
                  <a:srgbClr val="1E90FF"/>
                </a:solidFill>
                <a:latin typeface="Courier New"/>
                <a:cs typeface="Courier New"/>
              </a:rPr>
              <a:t>&lt;/filter&gt;</a:t>
            </a:r>
            <a:endParaRPr sz="8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38509290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30242" y="1253871"/>
            <a:ext cx="4914265" cy="3324225"/>
          </a:xfrm>
          <a:custGeom>
            <a:avLst/>
            <a:gdLst/>
            <a:ahLst/>
            <a:cxnLst/>
            <a:rect l="l" t="t" r="r" b="b"/>
            <a:pathLst>
              <a:path w="4914265" h="3324225">
                <a:moveTo>
                  <a:pt x="0" y="0"/>
                </a:moveTo>
                <a:lnTo>
                  <a:pt x="4913757" y="0"/>
                </a:lnTo>
              </a:path>
              <a:path w="4914265" h="3324225">
                <a:moveTo>
                  <a:pt x="4913757" y="3323844"/>
                </a:moveTo>
                <a:lnTo>
                  <a:pt x="0" y="3323844"/>
                </a:lnTo>
                <a:lnTo>
                  <a:pt x="0" y="0"/>
                </a:lnTo>
              </a:path>
            </a:pathLst>
          </a:custGeom>
          <a:ln w="9906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08462" y="1275461"/>
            <a:ext cx="169989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from </a:t>
            </a:r>
            <a:r>
              <a:rPr sz="700" u="sng" dirty="0">
                <a:solidFill>
                  <a:srgbClr val="00AAAA"/>
                </a:solidFill>
                <a:uFill>
                  <a:solidFill>
                    <a:srgbClr val="00AAAA"/>
                  </a:solidFill>
                </a:uFill>
                <a:latin typeface="Courier New"/>
                <a:cs typeface="Courier New"/>
              </a:rPr>
              <a:t>device_info</a:t>
            </a:r>
            <a:r>
              <a:rPr sz="700" dirty="0">
                <a:solidFill>
                  <a:srgbClr val="00AAAA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import </a:t>
            </a:r>
            <a:r>
              <a:rPr sz="700" dirty="0">
                <a:latin typeface="Courier New"/>
                <a:cs typeface="Courier New"/>
              </a:rPr>
              <a:t>ios_xe1  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from </a:t>
            </a:r>
            <a:r>
              <a:rPr sz="700" u="sng" dirty="0">
                <a:solidFill>
                  <a:srgbClr val="00AAAA"/>
                </a:solidFill>
                <a:uFill>
                  <a:solidFill>
                    <a:srgbClr val="00AAAA"/>
                  </a:solidFill>
                </a:uFill>
                <a:latin typeface="Courier New"/>
                <a:cs typeface="Courier New"/>
              </a:rPr>
              <a:t>ncclient</a:t>
            </a:r>
            <a:r>
              <a:rPr sz="700" dirty="0">
                <a:solidFill>
                  <a:srgbClr val="00AAAA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import 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manager  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import </a:t>
            </a:r>
            <a:r>
              <a:rPr sz="700" u="sng" dirty="0">
                <a:solidFill>
                  <a:srgbClr val="00AAAA"/>
                </a:solidFill>
                <a:uFill>
                  <a:solidFill>
                    <a:srgbClr val="00AAAA"/>
                  </a:solidFill>
                </a:uFill>
                <a:latin typeface="Courier New"/>
                <a:cs typeface="Courier New"/>
              </a:rPr>
              <a:t>xmltodict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145" y="3836171"/>
            <a:ext cx="40322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700" spc="-5" dirty="0">
                <a:solidFill>
                  <a:srgbClr val="0000AA"/>
                </a:solidFill>
                <a:latin typeface="Courier New"/>
                <a:cs typeface="Courier New"/>
              </a:rPr>
              <a:t>p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rint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  </a:t>
            </a:r>
            <a:r>
              <a:rPr sz="700" spc="-5" dirty="0">
                <a:solidFill>
                  <a:srgbClr val="0000AA"/>
                </a:solidFill>
                <a:latin typeface="Courier New"/>
                <a:cs typeface="Courier New"/>
              </a:rPr>
              <a:t>p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rint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  </a:t>
            </a:r>
            <a:r>
              <a:rPr sz="700" spc="-5" dirty="0">
                <a:solidFill>
                  <a:srgbClr val="0000AA"/>
                </a:solidFill>
                <a:latin typeface="Courier New"/>
                <a:cs typeface="Courier New"/>
              </a:rPr>
              <a:t>p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rint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  </a:t>
            </a:r>
            <a:r>
              <a:rPr sz="700" spc="-5" dirty="0">
                <a:solidFill>
                  <a:srgbClr val="0000AA"/>
                </a:solidFill>
                <a:latin typeface="Courier New"/>
                <a:cs typeface="Courier New"/>
              </a:rPr>
              <a:t>p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rint</a:t>
            </a:r>
            <a:r>
              <a:rPr sz="700" dirty="0">
                <a:latin typeface="Courier New"/>
                <a:cs typeface="Courier New"/>
              </a:rPr>
              <a:t>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  </a:t>
            </a:r>
            <a:r>
              <a:rPr sz="700" spc="-5" dirty="0">
                <a:solidFill>
                  <a:srgbClr val="0000AA"/>
                </a:solidFill>
                <a:latin typeface="Courier New"/>
                <a:cs typeface="Courier New"/>
              </a:rPr>
              <a:t>p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rint</a:t>
            </a:r>
            <a:r>
              <a:rPr sz="700" dirty="0">
                <a:latin typeface="Courier New"/>
                <a:cs typeface="Courier New"/>
              </a:rPr>
              <a:t>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  </a:t>
            </a:r>
            <a:r>
              <a:rPr sz="700" spc="-5" dirty="0">
                <a:solidFill>
                  <a:srgbClr val="0000AA"/>
                </a:solidFill>
                <a:latin typeface="Courier New"/>
                <a:cs typeface="Courier New"/>
              </a:rPr>
              <a:t>p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rint</a:t>
            </a:r>
            <a:r>
              <a:rPr sz="700" dirty="0">
                <a:latin typeface="Courier New"/>
                <a:cs typeface="Courier New"/>
              </a:rPr>
              <a:t>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8373" y="1702180"/>
            <a:ext cx="4829810" cy="2800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# NETCONF filter to</a:t>
            </a:r>
            <a:r>
              <a:rPr sz="700" i="1" spc="15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use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700" dirty="0">
                <a:latin typeface="Courier New"/>
                <a:cs typeface="Courier New"/>
              </a:rPr>
              <a:t>netconf_filter = </a:t>
            </a:r>
            <a:r>
              <a:rPr sz="700" dirty="0">
                <a:solidFill>
                  <a:srgbClr val="00AAAA"/>
                </a:solidFill>
                <a:latin typeface="Courier New"/>
                <a:cs typeface="Courier New"/>
              </a:rPr>
              <a:t>open</a:t>
            </a:r>
            <a:r>
              <a:rPr sz="700" dirty="0">
                <a:latin typeface="Courier New"/>
                <a:cs typeface="Courier New"/>
              </a:rPr>
              <a:t>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"filter-ietf-interfaces.xml"</a:t>
            </a:r>
            <a:r>
              <a:rPr sz="700" dirty="0">
                <a:latin typeface="Courier New"/>
                <a:cs typeface="Courier New"/>
              </a:rPr>
              <a:t>).read()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if</a:t>
            </a:r>
            <a:r>
              <a:rPr sz="700" u="sng" dirty="0">
                <a:solidFill>
                  <a:srgbClr val="0000AA"/>
                </a:solidFill>
                <a:uFill>
                  <a:solidFill>
                    <a:srgbClr val="272727"/>
                  </a:solidFill>
                </a:u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name ==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'</a:t>
            </a:r>
            <a:r>
              <a:rPr sz="700" u="sng" dirty="0">
                <a:solidFill>
                  <a:srgbClr val="AA5400"/>
                </a:solidFill>
                <a:uFill>
                  <a:solidFill>
                    <a:srgbClr val="A95300"/>
                  </a:solidFill>
                </a:u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main</a:t>
            </a:r>
            <a:r>
              <a:rPr sz="700" u="sng" spc="25" dirty="0">
                <a:solidFill>
                  <a:srgbClr val="AA5400"/>
                </a:solidFill>
                <a:uFill>
                  <a:solidFill>
                    <a:srgbClr val="A95300"/>
                  </a:solidFill>
                </a:u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'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:</a:t>
            </a:r>
            <a:endParaRPr sz="700">
              <a:latin typeface="Courier New"/>
              <a:cs typeface="Courier New"/>
            </a:endParaRPr>
          </a:p>
          <a:p>
            <a:pPr marL="227965">
              <a:lnSpc>
                <a:spcPct val="100000"/>
              </a:lnSpc>
            </a:pP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with</a:t>
            </a:r>
            <a:r>
              <a:rPr sz="700" spc="-5" dirty="0">
                <a:solidFill>
                  <a:srgbClr val="0000AA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manager.connect(host=ios_xe1[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"address"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],</a:t>
            </a:r>
            <a:endParaRPr sz="700">
              <a:latin typeface="Courier New"/>
              <a:cs typeface="Courier New"/>
            </a:endParaRPr>
          </a:p>
          <a:p>
            <a:pPr marL="1362075" marR="1892935">
              <a:lnSpc>
                <a:spcPct val="100000"/>
              </a:lnSpc>
            </a:pP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port=ios_xe1[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"port"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],  username=ios_xe1[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"username"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],  password=ios_xe1[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"password"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],  hostkey_verify=</a:t>
            </a:r>
            <a:r>
              <a:rPr sz="700" dirty="0">
                <a:solidFill>
                  <a:srgbClr val="00AAAA"/>
                </a:solidFill>
                <a:latin typeface="Courier New"/>
                <a:cs typeface="Courier New"/>
              </a:rPr>
              <a:t>False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) 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as</a:t>
            </a:r>
            <a:r>
              <a:rPr sz="700" spc="-20" dirty="0">
                <a:solidFill>
                  <a:srgbClr val="0000AA"/>
                </a:solidFill>
                <a:latin typeface="Courier New"/>
                <a:cs typeface="Courier New"/>
              </a:rPr>
              <a:t> </a:t>
            </a:r>
            <a:r>
              <a:rPr sz="700" spc="-5" dirty="0">
                <a:solidFill>
                  <a:srgbClr val="282828"/>
                </a:solidFill>
                <a:latin typeface="Courier New"/>
                <a:cs typeface="Courier New"/>
              </a:rPr>
              <a:t>m: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00">
              <a:latin typeface="Courier New"/>
              <a:cs typeface="Courier New"/>
            </a:endParaRPr>
          </a:p>
          <a:p>
            <a:pPr marL="444500">
              <a:lnSpc>
                <a:spcPct val="100000"/>
              </a:lnSpc>
            </a:pP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# Get Configuration and State Info </a:t>
            </a:r>
            <a:r>
              <a:rPr sz="700" i="1" spc="-5" dirty="0">
                <a:solidFill>
                  <a:srgbClr val="AAAAAA"/>
                </a:solidFill>
                <a:latin typeface="Courier New"/>
                <a:cs typeface="Courier New"/>
              </a:rPr>
              <a:t>for</a:t>
            </a:r>
            <a:r>
              <a:rPr sz="700" i="1" spc="3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Interface</a:t>
            </a:r>
            <a:endParaRPr sz="700">
              <a:latin typeface="Courier New"/>
              <a:cs typeface="Courier New"/>
            </a:endParaRPr>
          </a:p>
          <a:p>
            <a:pPr marL="444500">
              <a:lnSpc>
                <a:spcPct val="100000"/>
              </a:lnSpc>
            </a:pP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netconf_reply = m.get(netconf_filter)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00">
              <a:latin typeface="Courier New"/>
              <a:cs typeface="Courier New"/>
            </a:endParaRPr>
          </a:p>
          <a:p>
            <a:pPr marL="444500">
              <a:lnSpc>
                <a:spcPct val="100000"/>
              </a:lnSpc>
              <a:spcBef>
                <a:spcPts val="5"/>
              </a:spcBef>
            </a:pP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# Process the </a:t>
            </a:r>
            <a:r>
              <a:rPr sz="700" i="1" spc="-5" dirty="0">
                <a:solidFill>
                  <a:srgbClr val="AAAAAA"/>
                </a:solidFill>
                <a:latin typeface="Courier New"/>
                <a:cs typeface="Courier New"/>
              </a:rPr>
              <a:t>XML </a:t>
            </a: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and store </a:t>
            </a:r>
            <a:r>
              <a:rPr sz="700" i="1" spc="-5" dirty="0">
                <a:solidFill>
                  <a:srgbClr val="AAAAAA"/>
                </a:solidFill>
                <a:latin typeface="Courier New"/>
                <a:cs typeface="Courier New"/>
              </a:rPr>
              <a:t>in </a:t>
            </a: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useful</a:t>
            </a:r>
            <a:r>
              <a:rPr sz="700" i="1" spc="5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dictionaries</a:t>
            </a:r>
            <a:endParaRPr sz="700">
              <a:latin typeface="Courier New"/>
              <a:cs typeface="Courier New"/>
            </a:endParaRPr>
          </a:p>
          <a:p>
            <a:pPr marL="444500" marR="597535">
              <a:lnSpc>
                <a:spcPct val="100000"/>
              </a:lnSpc>
            </a:pP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intf_details = xmltodict.parse(netconf_reply.xml)[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"rpc-reply"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"data"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  intf_config =</a:t>
            </a:r>
            <a:r>
              <a:rPr sz="700" spc="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intf_details[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"interfaces"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"interface"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</a:t>
            </a:r>
            <a:endParaRPr sz="700">
              <a:latin typeface="Courier New"/>
              <a:cs typeface="Courier New"/>
            </a:endParaRPr>
          </a:p>
          <a:p>
            <a:pPr marL="444500">
              <a:lnSpc>
                <a:spcPct val="100000"/>
              </a:lnSpc>
            </a:pP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intf_info = intf_details[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"interfaces-state"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"interface"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00">
              <a:latin typeface="Courier New"/>
              <a:cs typeface="Courier New"/>
            </a:endParaRPr>
          </a:p>
          <a:p>
            <a:pPr marL="444500">
              <a:lnSpc>
                <a:spcPct val="100000"/>
              </a:lnSpc>
            </a:pP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print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)</a:t>
            </a:r>
            <a:endParaRPr sz="700">
              <a:latin typeface="Courier New"/>
              <a:cs typeface="Courier New"/>
            </a:endParaRPr>
          </a:p>
          <a:p>
            <a:pPr marL="444500">
              <a:lnSpc>
                <a:spcPct val="100000"/>
              </a:lnSpc>
            </a:pP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print</a:t>
            </a:r>
            <a:r>
              <a:rPr sz="700" dirty="0">
                <a:latin typeface="Courier New"/>
                <a:cs typeface="Courier New"/>
              </a:rPr>
              <a:t>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"Interface</a:t>
            </a:r>
            <a:r>
              <a:rPr sz="700" spc="5" dirty="0">
                <a:solidFill>
                  <a:srgbClr val="AA5400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Details:"</a:t>
            </a:r>
            <a:r>
              <a:rPr sz="700" dirty="0">
                <a:latin typeface="Courier New"/>
                <a:cs typeface="Courier New"/>
              </a:rPr>
              <a:t>)</a:t>
            </a:r>
            <a:endParaRPr sz="700">
              <a:latin typeface="Courier New"/>
              <a:cs typeface="Courier New"/>
            </a:endParaRPr>
          </a:p>
          <a:p>
            <a:pPr marL="929640">
              <a:lnSpc>
                <a:spcPct val="100000"/>
              </a:lnSpc>
            </a:pP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Name:</a:t>
            </a:r>
            <a:r>
              <a:rPr sz="700" spc="-5" dirty="0">
                <a:solidFill>
                  <a:srgbClr val="AA5400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{}"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.format(intf_config[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"name"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]))</a:t>
            </a:r>
            <a:endParaRPr sz="700">
              <a:latin typeface="Courier New"/>
              <a:cs typeface="Courier New"/>
            </a:endParaRPr>
          </a:p>
          <a:p>
            <a:pPr marL="929640" marR="1083310">
              <a:lnSpc>
                <a:spcPct val="100000"/>
              </a:lnSpc>
            </a:pP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Description: {}"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.format(intf_config[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"description"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])) 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Type:</a:t>
            </a:r>
            <a:r>
              <a:rPr sz="700" spc="-15" dirty="0">
                <a:solidFill>
                  <a:srgbClr val="AA5400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{}"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.format(intf_config[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"type"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"#text"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]))</a:t>
            </a:r>
            <a:endParaRPr sz="700">
              <a:latin typeface="Courier New"/>
              <a:cs typeface="Courier New"/>
            </a:endParaRPr>
          </a:p>
          <a:p>
            <a:pPr marL="929640">
              <a:lnSpc>
                <a:spcPct val="100000"/>
              </a:lnSpc>
              <a:spcBef>
                <a:spcPts val="5"/>
              </a:spcBef>
            </a:pP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MAC Address:</a:t>
            </a:r>
            <a:r>
              <a:rPr sz="700" spc="10" dirty="0">
                <a:solidFill>
                  <a:srgbClr val="AA5400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{}"</a:t>
            </a:r>
            <a:r>
              <a:rPr sz="700" dirty="0">
                <a:latin typeface="Courier New"/>
                <a:cs typeface="Courier New"/>
              </a:rPr>
              <a:t>.format(intf_info[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"phys-address"</a:t>
            </a:r>
            <a:r>
              <a:rPr sz="700" dirty="0">
                <a:latin typeface="Courier New"/>
                <a:cs typeface="Courier New"/>
              </a:rPr>
              <a:t>]))</a:t>
            </a:r>
            <a:endParaRPr sz="700">
              <a:latin typeface="Courier New"/>
              <a:cs typeface="Courier New"/>
            </a:endParaRPr>
          </a:p>
          <a:p>
            <a:pPr marL="929640" marR="5080">
              <a:lnSpc>
                <a:spcPct val="100000"/>
              </a:lnSpc>
            </a:pP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Packets Input: {}"</a:t>
            </a:r>
            <a:r>
              <a:rPr sz="700" dirty="0">
                <a:latin typeface="Courier New"/>
                <a:cs typeface="Courier New"/>
              </a:rPr>
              <a:t>.format(intf_info[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"statistics"</a:t>
            </a:r>
            <a:r>
              <a:rPr sz="700" dirty="0">
                <a:latin typeface="Courier New"/>
                <a:cs typeface="Courier New"/>
              </a:rPr>
              <a:t>][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"in-unicast-pkts"</a:t>
            </a:r>
            <a:r>
              <a:rPr sz="700" dirty="0">
                <a:latin typeface="Courier New"/>
                <a:cs typeface="Courier New"/>
              </a:rPr>
              <a:t>])) 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Packets Output:</a:t>
            </a:r>
            <a:r>
              <a:rPr sz="700" spc="-30" dirty="0">
                <a:solidFill>
                  <a:srgbClr val="AA5400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{}"</a:t>
            </a:r>
            <a:r>
              <a:rPr sz="700" dirty="0">
                <a:latin typeface="Courier New"/>
                <a:cs typeface="Courier New"/>
              </a:rPr>
              <a:t>.format(intf_info[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"statistics"</a:t>
            </a:r>
            <a:r>
              <a:rPr sz="700" dirty="0">
                <a:latin typeface="Courier New"/>
                <a:cs typeface="Courier New"/>
              </a:rPr>
              <a:t>][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"out-unicast-pkts"</a:t>
            </a:r>
            <a:r>
              <a:rPr sz="700" dirty="0">
                <a:latin typeface="Courier New"/>
                <a:cs typeface="Courier New"/>
              </a:rPr>
              <a:t>]))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3939" y="1291678"/>
            <a:ext cx="3281679" cy="231076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8905" marR="58419" indent="-116839">
              <a:lnSpc>
                <a:spcPts val="1820"/>
              </a:lnSpc>
              <a:spcBef>
                <a:spcPts val="24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example2.py: </a:t>
            </a: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Retrieving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info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with 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ncclient</a:t>
            </a:r>
            <a:endParaRPr sz="1600">
              <a:latin typeface="Arial"/>
              <a:cs typeface="Arial"/>
            </a:endParaRPr>
          </a:p>
          <a:p>
            <a:pPr marL="128905" marR="5080" indent="-116839">
              <a:lnSpc>
                <a:spcPts val="1820"/>
              </a:lnSpc>
              <a:spcBef>
                <a:spcPts val="1105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spc="15" dirty="0">
                <a:solidFill>
                  <a:srgbClr val="E1221A"/>
                </a:solidFill>
                <a:latin typeface="Arial"/>
                <a:cs typeface="Arial"/>
              </a:rPr>
              <a:t>Send </a:t>
            </a:r>
            <a:r>
              <a:rPr sz="1600" spc="35" dirty="0">
                <a:solidFill>
                  <a:srgbClr val="E1221A"/>
                </a:solidFill>
                <a:latin typeface="Arial"/>
                <a:cs typeface="Arial"/>
              </a:rPr>
              <a:t>&lt;get&gt; </a:t>
            </a:r>
            <a:r>
              <a:rPr sz="1600" spc="45" dirty="0">
                <a:solidFill>
                  <a:srgbClr val="E1221A"/>
                </a:solidFill>
                <a:latin typeface="Arial"/>
                <a:cs typeface="Arial"/>
              </a:rPr>
              <a:t>to </a:t>
            </a:r>
            <a:r>
              <a:rPr sz="1600" spc="20" dirty="0">
                <a:solidFill>
                  <a:srgbClr val="E1221A"/>
                </a:solidFill>
                <a:latin typeface="Arial"/>
                <a:cs typeface="Arial"/>
              </a:rPr>
              <a:t>retrieve </a:t>
            </a:r>
            <a:r>
              <a:rPr sz="1600" spc="35" dirty="0">
                <a:solidFill>
                  <a:srgbClr val="E1221A"/>
                </a:solidFill>
                <a:latin typeface="Arial"/>
                <a:cs typeface="Arial"/>
              </a:rPr>
              <a:t>config </a:t>
            </a:r>
            <a:r>
              <a:rPr sz="1600" spc="10" dirty="0">
                <a:solidFill>
                  <a:srgbClr val="E1221A"/>
                </a:solidFill>
                <a:latin typeface="Arial"/>
                <a:cs typeface="Arial"/>
              </a:rPr>
              <a:t>and  </a:t>
            </a:r>
            <a:r>
              <a:rPr sz="1600" spc="20" dirty="0">
                <a:solidFill>
                  <a:srgbClr val="E1221A"/>
                </a:solidFill>
                <a:latin typeface="Arial"/>
                <a:cs typeface="Arial"/>
              </a:rPr>
              <a:t>state</a:t>
            </a:r>
            <a:r>
              <a:rPr sz="1600" spc="30" dirty="0">
                <a:solidFill>
                  <a:srgbClr val="E1221A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E1221A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 marL="128905" marR="48895" indent="-116839">
              <a:lnSpc>
                <a:spcPts val="1820"/>
              </a:lnSpc>
              <a:spcBef>
                <a:spcPts val="1105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spc="15" dirty="0">
                <a:solidFill>
                  <a:srgbClr val="1E4470"/>
                </a:solidFill>
                <a:latin typeface="Arial"/>
                <a:cs typeface="Arial"/>
              </a:rPr>
              <a:t>Process </a:t>
            </a:r>
            <a:r>
              <a:rPr sz="1600" spc="10" dirty="0">
                <a:solidFill>
                  <a:srgbClr val="1E4470"/>
                </a:solidFill>
                <a:latin typeface="Arial"/>
                <a:cs typeface="Arial"/>
              </a:rPr>
              <a:t>and </a:t>
            </a:r>
            <a:r>
              <a:rPr sz="1600" spc="15" dirty="0">
                <a:solidFill>
                  <a:srgbClr val="1E4470"/>
                </a:solidFill>
                <a:latin typeface="Arial"/>
                <a:cs typeface="Arial"/>
              </a:rPr>
              <a:t>leverage </a:t>
            </a:r>
            <a:r>
              <a:rPr sz="1600" spc="-10" dirty="0">
                <a:solidFill>
                  <a:srgbClr val="1E4470"/>
                </a:solidFill>
                <a:latin typeface="Arial"/>
                <a:cs typeface="Arial"/>
              </a:rPr>
              <a:t>XML </a:t>
            </a:r>
            <a:r>
              <a:rPr sz="1600" spc="25" dirty="0">
                <a:solidFill>
                  <a:srgbClr val="1E4470"/>
                </a:solidFill>
                <a:latin typeface="Arial"/>
                <a:cs typeface="Arial"/>
              </a:rPr>
              <a:t>within  </a:t>
            </a:r>
            <a:r>
              <a:rPr sz="1600" spc="5" dirty="0">
                <a:solidFill>
                  <a:srgbClr val="1E4470"/>
                </a:solidFill>
                <a:latin typeface="Arial"/>
                <a:cs typeface="Arial"/>
              </a:rPr>
              <a:t>Python</a:t>
            </a:r>
            <a:endParaRPr sz="1600">
              <a:latin typeface="Arial"/>
              <a:cs typeface="Arial"/>
            </a:endParaRPr>
          </a:p>
          <a:p>
            <a:pPr marL="128905" marR="537210" indent="-116839">
              <a:lnSpc>
                <a:spcPts val="1820"/>
              </a:lnSpc>
              <a:spcBef>
                <a:spcPts val="1115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spc="10" dirty="0">
                <a:solidFill>
                  <a:srgbClr val="74BE4A"/>
                </a:solidFill>
                <a:latin typeface="Arial"/>
                <a:cs typeface="Arial"/>
              </a:rPr>
              <a:t>Report </a:t>
            </a:r>
            <a:r>
              <a:rPr sz="1600" spc="25" dirty="0">
                <a:solidFill>
                  <a:srgbClr val="74BE4A"/>
                </a:solidFill>
                <a:latin typeface="Arial"/>
                <a:cs typeface="Arial"/>
              </a:rPr>
              <a:t>back </a:t>
            </a:r>
            <a:r>
              <a:rPr sz="1600" spc="30" dirty="0">
                <a:solidFill>
                  <a:srgbClr val="74BE4A"/>
                </a:solidFill>
                <a:latin typeface="Arial"/>
                <a:cs typeface="Arial"/>
              </a:rPr>
              <a:t>current </a:t>
            </a:r>
            <a:r>
              <a:rPr sz="1600" spc="20" dirty="0">
                <a:solidFill>
                  <a:srgbClr val="74BE4A"/>
                </a:solidFill>
                <a:latin typeface="Arial"/>
                <a:cs typeface="Arial"/>
              </a:rPr>
              <a:t>state </a:t>
            </a:r>
            <a:r>
              <a:rPr sz="1600" spc="45" dirty="0">
                <a:solidFill>
                  <a:srgbClr val="74BE4A"/>
                </a:solidFill>
                <a:latin typeface="Arial"/>
                <a:cs typeface="Arial"/>
              </a:rPr>
              <a:t>of  </a:t>
            </a:r>
            <a:r>
              <a:rPr sz="1600" spc="25" dirty="0">
                <a:solidFill>
                  <a:srgbClr val="74BE4A"/>
                </a:solidFill>
                <a:latin typeface="Arial"/>
                <a:cs typeface="Arial"/>
              </a:rPr>
              <a:t>interface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64401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Getting Interface </a:t>
            </a:r>
            <a:r>
              <a:rPr dirty="0"/>
              <a:t>Details </a:t>
            </a:r>
            <a:r>
              <a:rPr spc="65" dirty="0"/>
              <a:t>with </a:t>
            </a:r>
            <a:r>
              <a:rPr spc="-20" dirty="0"/>
              <a:t>XML</a:t>
            </a:r>
            <a:r>
              <a:rPr spc="170" dirty="0"/>
              <a:t> </a:t>
            </a:r>
            <a:r>
              <a:rPr dirty="0"/>
              <a:t>Filter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4197477" y="2891015"/>
            <a:ext cx="556260" cy="1649095"/>
            <a:chOff x="4197477" y="2891015"/>
            <a:chExt cx="556260" cy="1649095"/>
          </a:xfrm>
        </p:grpSpPr>
        <p:sp>
          <p:nvSpPr>
            <p:cNvPr id="9" name="object 9"/>
            <p:cNvSpPr/>
            <p:nvPr/>
          </p:nvSpPr>
          <p:spPr>
            <a:xfrm>
              <a:off x="4197477" y="2976753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>
                  <a:moveTo>
                    <a:pt x="0" y="0"/>
                  </a:moveTo>
                  <a:lnTo>
                    <a:pt x="354660" y="0"/>
                  </a:lnTo>
                </a:path>
              </a:pathLst>
            </a:custGeom>
            <a:ln w="57150">
              <a:solidFill>
                <a:srgbClr val="E122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23562" y="2891015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122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37151" y="3264789"/>
              <a:ext cx="87630" cy="269240"/>
            </a:xfrm>
            <a:custGeom>
              <a:avLst/>
              <a:gdLst/>
              <a:ahLst/>
              <a:cxnLst/>
              <a:rect l="l" t="t" r="r" b="b"/>
              <a:pathLst>
                <a:path w="87629" h="269239">
                  <a:moveTo>
                    <a:pt x="87629" y="268986"/>
                  </a:moveTo>
                  <a:lnTo>
                    <a:pt x="53519" y="268412"/>
                  </a:lnTo>
                  <a:lnTo>
                    <a:pt x="25665" y="266849"/>
                  </a:lnTo>
                  <a:lnTo>
                    <a:pt x="6885" y="264528"/>
                  </a:lnTo>
                  <a:lnTo>
                    <a:pt x="0" y="261683"/>
                  </a:lnTo>
                  <a:lnTo>
                    <a:pt x="0" y="7302"/>
                  </a:lnTo>
                  <a:lnTo>
                    <a:pt x="6885" y="4457"/>
                  </a:lnTo>
                  <a:lnTo>
                    <a:pt x="25665" y="2136"/>
                  </a:lnTo>
                  <a:lnTo>
                    <a:pt x="53519" y="573"/>
                  </a:lnTo>
                  <a:lnTo>
                    <a:pt x="87629" y="0"/>
                  </a:lnTo>
                </a:path>
              </a:pathLst>
            </a:custGeom>
            <a:ln w="57150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23435" y="3688461"/>
              <a:ext cx="87630" cy="822960"/>
            </a:xfrm>
            <a:custGeom>
              <a:avLst/>
              <a:gdLst/>
              <a:ahLst/>
              <a:cxnLst/>
              <a:rect l="l" t="t" r="r" b="b"/>
              <a:pathLst>
                <a:path w="87629" h="822960">
                  <a:moveTo>
                    <a:pt x="87629" y="822959"/>
                  </a:moveTo>
                  <a:lnTo>
                    <a:pt x="53519" y="822386"/>
                  </a:lnTo>
                  <a:lnTo>
                    <a:pt x="25665" y="820823"/>
                  </a:lnTo>
                  <a:lnTo>
                    <a:pt x="6885" y="818502"/>
                  </a:lnTo>
                  <a:lnTo>
                    <a:pt x="0" y="815657"/>
                  </a:lnTo>
                  <a:lnTo>
                    <a:pt x="0" y="7302"/>
                  </a:lnTo>
                  <a:lnTo>
                    <a:pt x="6885" y="4457"/>
                  </a:lnTo>
                  <a:lnTo>
                    <a:pt x="25665" y="2136"/>
                  </a:lnTo>
                  <a:lnTo>
                    <a:pt x="53519" y="573"/>
                  </a:lnTo>
                  <a:lnTo>
                    <a:pt x="87629" y="0"/>
                  </a:lnTo>
                </a:path>
              </a:pathLst>
            </a:custGeom>
            <a:ln w="57150">
              <a:solidFill>
                <a:srgbClr val="74BE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5303927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32105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0" dirty="0"/>
              <a:t>Could be </a:t>
            </a:r>
            <a:r>
              <a:rPr spc="-30" dirty="0"/>
              <a:t>SNMP?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924" y="1879133"/>
            <a:ext cx="3376957" cy="3048912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263525">
              <a:lnSpc>
                <a:spcPts val="3650"/>
              </a:lnSpc>
              <a:spcBef>
                <a:spcPts val="375"/>
              </a:spcBef>
            </a:pPr>
            <a:r>
              <a:rPr sz="3200" i="1" spc="-40" dirty="0">
                <a:solidFill>
                  <a:srgbClr val="00BBEB"/>
                </a:solidFill>
                <a:latin typeface="Arial"/>
                <a:cs typeface="Arial"/>
              </a:rPr>
              <a:t>SNMP </a:t>
            </a:r>
            <a:r>
              <a:rPr sz="3200" i="1" spc="70" dirty="0">
                <a:solidFill>
                  <a:srgbClr val="00BBEB"/>
                </a:solidFill>
                <a:latin typeface="Arial"/>
                <a:cs typeface="Arial"/>
              </a:rPr>
              <a:t>works  </a:t>
            </a:r>
            <a:r>
              <a:rPr sz="3200" i="1" spc="45" dirty="0">
                <a:solidFill>
                  <a:srgbClr val="00BBEB"/>
                </a:solidFill>
                <a:latin typeface="Arial"/>
                <a:cs typeface="Arial"/>
              </a:rPr>
              <a:t>“reasonably </a:t>
            </a:r>
            <a:r>
              <a:rPr sz="3200" i="1" spc="60" dirty="0">
                <a:solidFill>
                  <a:srgbClr val="00BBEB"/>
                </a:solidFill>
                <a:latin typeface="Arial"/>
                <a:cs typeface="Arial"/>
              </a:rPr>
              <a:t>well  </a:t>
            </a:r>
            <a:r>
              <a:rPr sz="3200" i="1" spc="80" dirty="0">
                <a:solidFill>
                  <a:srgbClr val="00BBEB"/>
                </a:solidFill>
                <a:latin typeface="Arial"/>
                <a:cs typeface="Arial"/>
              </a:rPr>
              <a:t>for </a:t>
            </a:r>
            <a:r>
              <a:rPr sz="3200" i="1" spc="60" dirty="0">
                <a:solidFill>
                  <a:srgbClr val="00BBEB"/>
                </a:solidFill>
                <a:latin typeface="Arial"/>
                <a:cs typeface="Arial"/>
              </a:rPr>
              <a:t>device  </a:t>
            </a:r>
            <a:r>
              <a:rPr sz="3200" i="1" spc="75" dirty="0">
                <a:solidFill>
                  <a:srgbClr val="00BBEB"/>
                </a:solidFill>
                <a:latin typeface="Arial"/>
                <a:cs typeface="Arial"/>
              </a:rPr>
              <a:t>monitoring”</a:t>
            </a:r>
            <a:endParaRPr sz="3200" dirty="0">
              <a:latin typeface="Arial"/>
              <a:cs typeface="Arial"/>
            </a:endParaRPr>
          </a:p>
          <a:p>
            <a:pPr marL="12700" marR="5080">
              <a:lnSpc>
                <a:spcPts val="1600"/>
              </a:lnSpc>
              <a:spcBef>
                <a:spcPts val="3845"/>
              </a:spcBef>
            </a:pPr>
            <a:r>
              <a:rPr sz="1400" spc="-70" dirty="0">
                <a:solidFill>
                  <a:srgbClr val="282828"/>
                </a:solidFill>
                <a:latin typeface="Arial"/>
                <a:cs typeface="Arial"/>
              </a:rPr>
              <a:t>RFC </a:t>
            </a:r>
            <a:r>
              <a:rPr sz="1400" spc="50" dirty="0">
                <a:solidFill>
                  <a:srgbClr val="282828"/>
                </a:solidFill>
                <a:latin typeface="Arial"/>
                <a:cs typeface="Arial"/>
              </a:rPr>
              <a:t>3535: </a:t>
            </a:r>
            <a:r>
              <a:rPr sz="1400" spc="15" dirty="0">
                <a:solidFill>
                  <a:srgbClr val="282828"/>
                </a:solidFill>
                <a:latin typeface="Arial"/>
                <a:cs typeface="Arial"/>
              </a:rPr>
              <a:t>Overview </a:t>
            </a:r>
            <a:r>
              <a:rPr sz="1400" spc="40" dirty="0">
                <a:solidFill>
                  <a:srgbClr val="282828"/>
                </a:solidFill>
                <a:latin typeface="Arial"/>
                <a:cs typeface="Arial"/>
              </a:rPr>
              <a:t>of </a:t>
            </a:r>
            <a:r>
              <a:rPr sz="1400" spc="20" dirty="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sz="1400" spc="60" dirty="0">
                <a:solidFill>
                  <a:srgbClr val="282828"/>
                </a:solidFill>
                <a:latin typeface="Arial"/>
                <a:cs typeface="Arial"/>
              </a:rPr>
              <a:t>2002 </a:t>
            </a:r>
            <a:r>
              <a:rPr sz="1400" spc="-25" dirty="0">
                <a:solidFill>
                  <a:srgbClr val="282828"/>
                </a:solidFill>
                <a:latin typeface="Arial"/>
                <a:cs typeface="Arial"/>
              </a:rPr>
              <a:t>IAB  </a:t>
            </a:r>
            <a:r>
              <a:rPr sz="1400" spc="25" dirty="0">
                <a:solidFill>
                  <a:srgbClr val="282828"/>
                </a:solidFill>
                <a:latin typeface="Arial"/>
                <a:cs typeface="Arial"/>
              </a:rPr>
              <a:t>Network </a:t>
            </a:r>
            <a:r>
              <a:rPr sz="1400" spc="15" dirty="0">
                <a:solidFill>
                  <a:srgbClr val="282828"/>
                </a:solidFill>
                <a:latin typeface="Arial"/>
                <a:cs typeface="Arial"/>
              </a:rPr>
              <a:t>Management Workshop </a:t>
            </a:r>
            <a:r>
              <a:rPr sz="1400" spc="25" dirty="0">
                <a:solidFill>
                  <a:srgbClr val="282828"/>
                </a:solidFill>
                <a:latin typeface="Arial"/>
                <a:cs typeface="Arial"/>
              </a:rPr>
              <a:t>– </a:t>
            </a:r>
            <a:r>
              <a:rPr sz="1400" spc="60" dirty="0">
                <a:solidFill>
                  <a:srgbClr val="282828"/>
                </a:solidFill>
                <a:latin typeface="Arial"/>
                <a:cs typeface="Arial"/>
              </a:rPr>
              <a:t>2003  </a:t>
            </a:r>
            <a:r>
              <a:rPr sz="1400" u="sng" spc="4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https://tools.ietf.org/html/rfc3535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55890" y="1577130"/>
            <a:ext cx="3823493" cy="3172663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82245" marR="320040" indent="-170180">
              <a:lnSpc>
                <a:spcPts val="2050"/>
              </a:lnSpc>
              <a:spcBef>
                <a:spcPts val="260"/>
              </a:spcBef>
              <a:buClr>
                <a:srgbClr val="005073"/>
              </a:buClr>
              <a:buSzPct val="88888"/>
              <a:buChar char="•"/>
              <a:tabLst>
                <a:tab pos="182880" algn="l"/>
              </a:tabLst>
            </a:pPr>
            <a:r>
              <a:rPr sz="1800" spc="5" dirty="0">
                <a:solidFill>
                  <a:srgbClr val="282828"/>
                </a:solidFill>
                <a:latin typeface="Arial"/>
                <a:cs typeface="Arial"/>
              </a:rPr>
              <a:t>Typical </a:t>
            </a:r>
            <a:r>
              <a:rPr sz="1800" spc="35" dirty="0">
                <a:solidFill>
                  <a:srgbClr val="282828"/>
                </a:solidFill>
                <a:latin typeface="Arial"/>
                <a:cs typeface="Arial"/>
              </a:rPr>
              <a:t>config: </a:t>
            </a:r>
            <a:r>
              <a:rPr sz="1800" dirty="0">
                <a:solidFill>
                  <a:srgbClr val="282828"/>
                </a:solidFill>
                <a:latin typeface="Arial"/>
                <a:cs typeface="Arial"/>
              </a:rPr>
              <a:t>SNMPv2 </a:t>
            </a:r>
            <a:r>
              <a:rPr sz="1800" spc="90" dirty="0">
                <a:solidFill>
                  <a:srgbClr val="282828"/>
                </a:solidFill>
                <a:latin typeface="Arial"/>
                <a:cs typeface="Arial"/>
              </a:rPr>
              <a:t>read-  </a:t>
            </a:r>
            <a:r>
              <a:rPr sz="1800" spc="15" dirty="0">
                <a:solidFill>
                  <a:srgbClr val="282828"/>
                </a:solidFill>
                <a:latin typeface="Arial"/>
                <a:cs typeface="Arial"/>
              </a:rPr>
              <a:t>only </a:t>
            </a:r>
            <a:r>
              <a:rPr sz="1800" spc="30" dirty="0">
                <a:solidFill>
                  <a:srgbClr val="282828"/>
                </a:solidFill>
                <a:latin typeface="Arial"/>
                <a:cs typeface="Arial"/>
              </a:rPr>
              <a:t>community</a:t>
            </a:r>
            <a:r>
              <a:rPr sz="180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282828"/>
                </a:solidFill>
                <a:latin typeface="Arial"/>
                <a:cs typeface="Arial"/>
              </a:rPr>
              <a:t>strings</a:t>
            </a:r>
            <a:endParaRPr sz="1800" dirty="0">
              <a:latin typeface="Arial"/>
              <a:cs typeface="Arial"/>
            </a:endParaRPr>
          </a:p>
          <a:p>
            <a:pPr marL="182245" marR="5080" indent="-170180">
              <a:lnSpc>
                <a:spcPts val="2050"/>
              </a:lnSpc>
              <a:spcBef>
                <a:spcPts val="1100"/>
              </a:spcBef>
              <a:buClr>
                <a:srgbClr val="005073"/>
              </a:buClr>
              <a:buSzPct val="88888"/>
              <a:buChar char="•"/>
              <a:tabLst>
                <a:tab pos="182880" algn="l"/>
              </a:tabLst>
            </a:pPr>
            <a:r>
              <a:rPr sz="1800" spc="5" dirty="0">
                <a:solidFill>
                  <a:srgbClr val="282828"/>
                </a:solidFill>
                <a:latin typeface="Arial"/>
                <a:cs typeface="Arial"/>
              </a:rPr>
              <a:t>Typical </a:t>
            </a:r>
            <a:r>
              <a:rPr sz="1800" spc="15" dirty="0">
                <a:solidFill>
                  <a:srgbClr val="282828"/>
                </a:solidFill>
                <a:latin typeface="Arial"/>
                <a:cs typeface="Arial"/>
              </a:rPr>
              <a:t>usage: </a:t>
            </a:r>
            <a:r>
              <a:rPr sz="1800" spc="25" dirty="0">
                <a:solidFill>
                  <a:srgbClr val="282828"/>
                </a:solidFill>
                <a:latin typeface="Arial"/>
                <a:cs typeface="Arial"/>
              </a:rPr>
              <a:t>interface </a:t>
            </a:r>
            <a:r>
              <a:rPr sz="1800" spc="20" dirty="0">
                <a:solidFill>
                  <a:srgbClr val="282828"/>
                </a:solidFill>
                <a:latin typeface="Arial"/>
                <a:cs typeface="Arial"/>
              </a:rPr>
              <a:t>statistics  queries </a:t>
            </a:r>
            <a:r>
              <a:rPr sz="1800" spc="10" dirty="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1800" spc="6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282828"/>
                </a:solidFill>
                <a:latin typeface="Arial"/>
                <a:cs typeface="Arial"/>
              </a:rPr>
              <a:t>traps</a:t>
            </a:r>
            <a:endParaRPr sz="1800" dirty="0">
              <a:latin typeface="Arial"/>
              <a:cs typeface="Arial"/>
            </a:endParaRPr>
          </a:p>
          <a:p>
            <a:pPr marL="182245" marR="179705" indent="-170180">
              <a:lnSpc>
                <a:spcPts val="2050"/>
              </a:lnSpc>
              <a:spcBef>
                <a:spcPts val="1110"/>
              </a:spcBef>
              <a:buClr>
                <a:srgbClr val="005073"/>
              </a:buClr>
              <a:buSzPct val="88888"/>
              <a:buChar char="•"/>
              <a:tabLst>
                <a:tab pos="182880" algn="l"/>
              </a:tabLst>
            </a:pPr>
            <a:r>
              <a:rPr sz="1800" spc="-5" dirty="0">
                <a:solidFill>
                  <a:srgbClr val="282828"/>
                </a:solidFill>
                <a:latin typeface="Arial"/>
                <a:cs typeface="Arial"/>
              </a:rPr>
              <a:t>Empirical </a:t>
            </a:r>
            <a:r>
              <a:rPr sz="1800" spc="15" dirty="0">
                <a:solidFill>
                  <a:srgbClr val="282828"/>
                </a:solidFill>
                <a:latin typeface="Arial"/>
                <a:cs typeface="Arial"/>
              </a:rPr>
              <a:t>Observation: </a:t>
            </a:r>
            <a:r>
              <a:rPr sz="1800" spc="-20" dirty="0">
                <a:solidFill>
                  <a:srgbClr val="282828"/>
                </a:solidFill>
                <a:latin typeface="Arial"/>
                <a:cs typeface="Arial"/>
              </a:rPr>
              <a:t>SNMP </a:t>
            </a:r>
            <a:r>
              <a:rPr sz="1800" spc="-5" dirty="0">
                <a:solidFill>
                  <a:srgbClr val="282828"/>
                </a:solidFill>
                <a:latin typeface="Arial"/>
                <a:cs typeface="Arial"/>
              </a:rPr>
              <a:t>is  </a:t>
            </a:r>
            <a:r>
              <a:rPr sz="1800" spc="35" dirty="0">
                <a:solidFill>
                  <a:srgbClr val="282828"/>
                </a:solidFill>
                <a:latin typeface="Arial"/>
                <a:cs typeface="Arial"/>
              </a:rPr>
              <a:t>not </a:t>
            </a:r>
            <a:r>
              <a:rPr sz="1800" spc="25" dirty="0">
                <a:solidFill>
                  <a:srgbClr val="282828"/>
                </a:solidFill>
                <a:latin typeface="Arial"/>
                <a:cs typeface="Arial"/>
              </a:rPr>
              <a:t>used </a:t>
            </a:r>
            <a:r>
              <a:rPr sz="1800" spc="40" dirty="0">
                <a:solidFill>
                  <a:srgbClr val="282828"/>
                </a:solidFill>
                <a:latin typeface="Arial"/>
                <a:cs typeface="Arial"/>
              </a:rPr>
              <a:t>for</a:t>
            </a:r>
            <a:r>
              <a:rPr sz="180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282828"/>
                </a:solidFill>
                <a:latin typeface="Arial"/>
                <a:cs typeface="Arial"/>
              </a:rPr>
              <a:t>configuration</a:t>
            </a:r>
            <a:endParaRPr sz="1800" dirty="0">
              <a:latin typeface="Arial"/>
              <a:cs typeface="Arial"/>
            </a:endParaRPr>
          </a:p>
          <a:p>
            <a:pPr marL="371475" lvl="1" indent="-216535">
              <a:lnSpc>
                <a:spcPct val="100000"/>
              </a:lnSpc>
              <a:spcBef>
                <a:spcPts val="450"/>
              </a:spcBef>
              <a:buClr>
                <a:srgbClr val="005073"/>
              </a:buClr>
              <a:buChar char="•"/>
              <a:tabLst>
                <a:tab pos="371475" algn="l"/>
                <a:tab pos="372110" algn="l"/>
              </a:tabLst>
            </a:pP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Lack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of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Writeable</a:t>
            </a:r>
            <a:r>
              <a:rPr lang="en-US" sz="1600" spc="20" dirty="0">
                <a:solidFill>
                  <a:srgbClr val="282828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71475" lvl="1" indent="-216535">
              <a:lnSpc>
                <a:spcPct val="100000"/>
              </a:lnSpc>
              <a:spcBef>
                <a:spcPts val="505"/>
              </a:spcBef>
              <a:buClr>
                <a:srgbClr val="005073"/>
              </a:buClr>
              <a:buChar char="•"/>
              <a:tabLst>
                <a:tab pos="371475" algn="l"/>
                <a:tab pos="372110" algn="l"/>
              </a:tabLst>
            </a:pP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Security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Concerns</a:t>
            </a:r>
            <a:endParaRPr sz="1600" dirty="0">
              <a:latin typeface="Arial"/>
              <a:cs typeface="Arial"/>
            </a:endParaRPr>
          </a:p>
          <a:p>
            <a:pPr marL="371475" lvl="1" indent="-216535">
              <a:lnSpc>
                <a:spcPct val="100000"/>
              </a:lnSpc>
              <a:spcBef>
                <a:spcPts val="505"/>
              </a:spcBef>
              <a:buClr>
                <a:srgbClr val="005073"/>
              </a:buClr>
              <a:buChar char="•"/>
              <a:tabLst>
                <a:tab pos="371475" algn="l"/>
                <a:tab pos="372110" algn="l"/>
              </a:tabLst>
            </a:pP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Difficult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to</a:t>
            </a:r>
            <a:r>
              <a:rPr sz="16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Replay/Rollback</a:t>
            </a:r>
            <a:endParaRPr sz="1600" dirty="0">
              <a:latin typeface="Arial"/>
              <a:cs typeface="Arial"/>
            </a:endParaRPr>
          </a:p>
          <a:p>
            <a:pPr marL="371475" lvl="1" indent="-216535">
              <a:lnSpc>
                <a:spcPct val="100000"/>
              </a:lnSpc>
              <a:spcBef>
                <a:spcPts val="500"/>
              </a:spcBef>
              <a:buClr>
                <a:srgbClr val="005073"/>
              </a:buClr>
              <a:buChar char="•"/>
              <a:tabLst>
                <a:tab pos="371475" algn="l"/>
                <a:tab pos="372110" algn="l"/>
              </a:tabLst>
            </a:pP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Special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Applications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9DC3FE-0910-DC43-BAA7-87483DAEA415}"/>
              </a:ext>
            </a:extLst>
          </p:cNvPr>
          <p:cNvSpPr/>
          <p:nvPr/>
        </p:nvSpPr>
        <p:spPr>
          <a:xfrm>
            <a:off x="523924" y="59889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Simple Network Management Protocol (</a:t>
            </a:r>
            <a:r>
              <a:rPr lang="en-IN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SNMP</a:t>
            </a:r>
            <a:r>
              <a:rPr lang="en-I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is an application-layer protocol used to manage and monitor network devices and their functions. 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142042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39312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Getting Interface</a:t>
            </a:r>
            <a:r>
              <a:rPr spc="45" dirty="0"/>
              <a:t> </a:t>
            </a:r>
            <a:r>
              <a:rPr dirty="0"/>
              <a:t>Details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2627" y="1200150"/>
            <a:ext cx="8277225" cy="2035810"/>
          </a:xfrm>
          <a:prstGeom prst="rect">
            <a:avLst/>
          </a:prstGeom>
          <a:solidFill>
            <a:srgbClr val="282828"/>
          </a:solidFill>
        </p:spPr>
        <p:txBody>
          <a:bodyPr vert="horz" wrap="square" lIns="0" tIns="17145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135"/>
              </a:spcBef>
              <a:tabLst>
                <a:tab pos="1798955" algn="l"/>
              </a:tabLst>
            </a:pPr>
            <a:r>
              <a:rPr sz="1350" spc="-5" dirty="0">
                <a:solidFill>
                  <a:srgbClr val="FFFFFF"/>
                </a:solidFill>
                <a:latin typeface="Courier New"/>
                <a:cs typeface="Courier New"/>
              </a:rPr>
              <a:t>DevNet$</a:t>
            </a:r>
            <a:r>
              <a:rPr sz="135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350" spc="-5" dirty="0">
                <a:solidFill>
                  <a:srgbClr val="FFFFFF"/>
                </a:solidFill>
                <a:latin typeface="Courier New"/>
                <a:cs typeface="Courier New"/>
              </a:rPr>
              <a:t>python	</a:t>
            </a:r>
            <a:r>
              <a:rPr sz="1350" dirty="0">
                <a:solidFill>
                  <a:srgbClr val="FFFFFF"/>
                </a:solidFill>
                <a:latin typeface="Courier New"/>
                <a:cs typeface="Courier New"/>
              </a:rPr>
              <a:t>example2.py</a:t>
            </a:r>
            <a:endParaRPr sz="13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Courier New"/>
              <a:cs typeface="Courier New"/>
            </a:endParaRPr>
          </a:p>
          <a:p>
            <a:pPr marL="147955">
              <a:lnSpc>
                <a:spcPts val="1580"/>
              </a:lnSpc>
            </a:pPr>
            <a:r>
              <a:rPr sz="1350" spc="-5" dirty="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13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350" spc="-5" dirty="0">
                <a:solidFill>
                  <a:srgbClr val="FFFFFF"/>
                </a:solidFill>
                <a:latin typeface="Courier New"/>
                <a:cs typeface="Courier New"/>
              </a:rPr>
              <a:t>Details:</a:t>
            </a:r>
            <a:endParaRPr sz="1350">
              <a:latin typeface="Courier New"/>
              <a:cs typeface="Courier New"/>
            </a:endParaRPr>
          </a:p>
          <a:p>
            <a:pPr marL="353695" marR="4818380">
              <a:lnSpc>
                <a:spcPct val="95000"/>
              </a:lnSpc>
              <a:spcBef>
                <a:spcPts val="40"/>
              </a:spcBef>
            </a:pPr>
            <a:r>
              <a:rPr sz="1350" dirty="0">
                <a:solidFill>
                  <a:srgbClr val="FFFFFF"/>
                </a:solidFill>
                <a:latin typeface="Courier New"/>
                <a:cs typeface="Courier New"/>
              </a:rPr>
              <a:t>Name: </a:t>
            </a:r>
            <a:r>
              <a:rPr sz="1350" spc="-5" dirty="0">
                <a:solidFill>
                  <a:srgbClr val="FFFFFF"/>
                </a:solidFill>
                <a:latin typeface="Courier New"/>
                <a:cs typeface="Courier New"/>
              </a:rPr>
              <a:t>GigabitEthernet2  Description: </a:t>
            </a:r>
            <a:r>
              <a:rPr sz="1350" dirty="0">
                <a:solidFill>
                  <a:srgbClr val="FFFFFF"/>
                </a:solidFill>
                <a:latin typeface="Courier New"/>
                <a:cs typeface="Courier New"/>
              </a:rPr>
              <a:t>DON'T </a:t>
            </a:r>
            <a:r>
              <a:rPr sz="1350" spc="-5" dirty="0">
                <a:solidFill>
                  <a:srgbClr val="FFFFFF"/>
                </a:solidFill>
                <a:latin typeface="Courier New"/>
                <a:cs typeface="Courier New"/>
              </a:rPr>
              <a:t>TOUCH </a:t>
            </a:r>
            <a:r>
              <a:rPr sz="1350" dirty="0">
                <a:solidFill>
                  <a:srgbClr val="FFFFFF"/>
                </a:solidFill>
                <a:latin typeface="Courier New"/>
                <a:cs typeface="Courier New"/>
              </a:rPr>
              <a:t>ME  Type: </a:t>
            </a:r>
            <a:r>
              <a:rPr sz="1350" spc="-5" dirty="0">
                <a:solidFill>
                  <a:srgbClr val="FFFFFF"/>
                </a:solidFill>
                <a:latin typeface="Courier New"/>
                <a:cs typeface="Courier New"/>
              </a:rPr>
              <a:t>ianaift:ethernetCsmacd  </a:t>
            </a:r>
            <a:r>
              <a:rPr sz="1350" dirty="0">
                <a:solidFill>
                  <a:srgbClr val="FFFFFF"/>
                </a:solidFill>
                <a:latin typeface="Courier New"/>
                <a:cs typeface="Courier New"/>
              </a:rPr>
              <a:t>MAC </a:t>
            </a:r>
            <a:r>
              <a:rPr sz="1350" spc="-5" dirty="0">
                <a:solidFill>
                  <a:srgbClr val="FFFFFF"/>
                </a:solidFill>
                <a:latin typeface="Courier New"/>
                <a:cs typeface="Courier New"/>
              </a:rPr>
              <a:t>Address: 00:50:56:bb:74:d5  </a:t>
            </a:r>
            <a:r>
              <a:rPr sz="1350" dirty="0">
                <a:solidFill>
                  <a:srgbClr val="FFFFFF"/>
                </a:solidFill>
                <a:latin typeface="Courier New"/>
                <a:cs typeface="Courier New"/>
              </a:rPr>
              <a:t>Packets </a:t>
            </a:r>
            <a:r>
              <a:rPr sz="1350" spc="-5" dirty="0">
                <a:solidFill>
                  <a:srgbClr val="FFFFFF"/>
                </a:solidFill>
                <a:latin typeface="Courier New"/>
                <a:cs typeface="Courier New"/>
              </a:rPr>
              <a:t>Input: 592268689</a:t>
            </a:r>
            <a:endParaRPr sz="1350">
              <a:latin typeface="Courier New"/>
              <a:cs typeface="Courier New"/>
            </a:endParaRPr>
          </a:p>
          <a:p>
            <a:pPr marL="353695">
              <a:lnSpc>
                <a:spcPts val="1535"/>
              </a:lnSpc>
            </a:pPr>
            <a:r>
              <a:rPr sz="1350" dirty="0">
                <a:solidFill>
                  <a:srgbClr val="FFFFFF"/>
                </a:solidFill>
                <a:latin typeface="Courier New"/>
                <a:cs typeface="Courier New"/>
              </a:rPr>
              <a:t>Packets </a:t>
            </a:r>
            <a:r>
              <a:rPr sz="1350" spc="-5" dirty="0">
                <a:solidFill>
                  <a:srgbClr val="FFFFFF"/>
                </a:solidFill>
                <a:latin typeface="Courier New"/>
                <a:cs typeface="Courier New"/>
              </a:rPr>
              <a:t>Output:</a:t>
            </a:r>
            <a:r>
              <a:rPr sz="135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350" spc="-5" dirty="0">
                <a:solidFill>
                  <a:srgbClr val="FFFFFF"/>
                </a:solidFill>
                <a:latin typeface="Courier New"/>
                <a:cs typeface="Courier New"/>
              </a:rPr>
              <a:t>21839</a:t>
            </a:r>
            <a:endParaRPr sz="135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87351233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939" y="1290154"/>
            <a:ext cx="3113405" cy="22828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8905" marR="5080" indent="-116839">
              <a:lnSpc>
                <a:spcPts val="2050"/>
              </a:lnSpc>
              <a:spcBef>
                <a:spcPts val="260"/>
              </a:spcBef>
              <a:buClr>
                <a:srgbClr val="282828"/>
              </a:buClr>
              <a:buSzPct val="58333"/>
              <a:buFont typeface="Arial"/>
              <a:buChar char="•"/>
              <a:tabLst>
                <a:tab pos="129539" algn="l"/>
              </a:tabLst>
            </a:pPr>
            <a:r>
              <a:rPr sz="1800" spc="30" dirty="0">
                <a:solidFill>
                  <a:srgbClr val="282828"/>
                </a:solidFill>
                <a:latin typeface="Arial"/>
                <a:cs typeface="Arial"/>
              </a:rPr>
              <a:t>example3.py: </a:t>
            </a:r>
            <a:r>
              <a:rPr sz="1800" spc="5" dirty="0">
                <a:solidFill>
                  <a:srgbClr val="282828"/>
                </a:solidFill>
                <a:latin typeface="Arial"/>
                <a:cs typeface="Arial"/>
              </a:rPr>
              <a:t>Retrieving </a:t>
            </a:r>
            <a:r>
              <a:rPr sz="1800" spc="25" dirty="0">
                <a:solidFill>
                  <a:srgbClr val="282828"/>
                </a:solidFill>
                <a:latin typeface="Arial"/>
                <a:cs typeface="Arial"/>
              </a:rPr>
              <a:t>info  </a:t>
            </a:r>
            <a:r>
              <a:rPr sz="1800" spc="40" dirty="0">
                <a:solidFill>
                  <a:srgbClr val="282828"/>
                </a:solidFill>
                <a:latin typeface="Arial"/>
                <a:cs typeface="Arial"/>
              </a:rPr>
              <a:t>with </a:t>
            </a:r>
            <a:r>
              <a:rPr sz="1800" spc="30" dirty="0">
                <a:solidFill>
                  <a:srgbClr val="282828"/>
                </a:solidFill>
                <a:latin typeface="Arial"/>
                <a:cs typeface="Arial"/>
              </a:rPr>
              <a:t>ncclient </a:t>
            </a:r>
            <a:r>
              <a:rPr sz="1800" spc="10" dirty="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1800" spc="5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82828"/>
                </a:solidFill>
                <a:latin typeface="Arial"/>
                <a:cs typeface="Arial"/>
              </a:rPr>
              <a:t>XPath</a:t>
            </a:r>
            <a:endParaRPr sz="1800">
              <a:latin typeface="Arial"/>
              <a:cs typeface="Arial"/>
            </a:endParaRPr>
          </a:p>
          <a:p>
            <a:pPr marL="128905" marR="163195" indent="-116839">
              <a:lnSpc>
                <a:spcPts val="2050"/>
              </a:lnSpc>
              <a:spcBef>
                <a:spcPts val="1100"/>
              </a:spcBef>
              <a:buClr>
                <a:srgbClr val="282828"/>
              </a:buClr>
              <a:buSzPct val="58333"/>
              <a:buChar char="•"/>
              <a:tabLst>
                <a:tab pos="129539" algn="l"/>
              </a:tabLst>
            </a:pPr>
            <a:r>
              <a:rPr sz="1800" spc="15" dirty="0">
                <a:solidFill>
                  <a:srgbClr val="E1221A"/>
                </a:solidFill>
                <a:latin typeface="Arial"/>
                <a:cs typeface="Arial"/>
              </a:rPr>
              <a:t>Send </a:t>
            </a:r>
            <a:r>
              <a:rPr sz="1800" spc="40" dirty="0">
                <a:solidFill>
                  <a:srgbClr val="E1221A"/>
                </a:solidFill>
                <a:latin typeface="Arial"/>
                <a:cs typeface="Arial"/>
              </a:rPr>
              <a:t>&lt;get&gt; </a:t>
            </a:r>
            <a:r>
              <a:rPr sz="1800" spc="50" dirty="0">
                <a:solidFill>
                  <a:srgbClr val="E1221A"/>
                </a:solidFill>
                <a:latin typeface="Arial"/>
                <a:cs typeface="Arial"/>
              </a:rPr>
              <a:t>to </a:t>
            </a:r>
            <a:r>
              <a:rPr sz="1800" spc="25" dirty="0">
                <a:solidFill>
                  <a:srgbClr val="E1221A"/>
                </a:solidFill>
                <a:latin typeface="Arial"/>
                <a:cs typeface="Arial"/>
              </a:rPr>
              <a:t>retrieve </a:t>
            </a:r>
            <a:r>
              <a:rPr sz="1800" spc="10" dirty="0">
                <a:solidFill>
                  <a:srgbClr val="E1221A"/>
                </a:solidFill>
                <a:latin typeface="Arial"/>
                <a:cs typeface="Arial"/>
              </a:rPr>
              <a:t>and  </a:t>
            </a:r>
            <a:r>
              <a:rPr sz="1800" spc="25" dirty="0">
                <a:solidFill>
                  <a:srgbClr val="E1221A"/>
                </a:solidFill>
                <a:latin typeface="Arial"/>
                <a:cs typeface="Arial"/>
              </a:rPr>
              <a:t>state</a:t>
            </a:r>
            <a:r>
              <a:rPr sz="1800" spc="40" dirty="0">
                <a:solidFill>
                  <a:srgbClr val="E1221A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E1221A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950"/>
              </a:spcBef>
              <a:buClr>
                <a:srgbClr val="282828"/>
              </a:buClr>
              <a:buSzPct val="58333"/>
              <a:buChar char="•"/>
              <a:tabLst>
                <a:tab pos="129539" algn="l"/>
              </a:tabLst>
            </a:pPr>
            <a:r>
              <a:rPr sz="1800" spc="15" dirty="0">
                <a:solidFill>
                  <a:srgbClr val="1E4470"/>
                </a:solidFill>
                <a:latin typeface="Arial"/>
                <a:cs typeface="Arial"/>
              </a:rPr>
              <a:t>Process </a:t>
            </a:r>
            <a:r>
              <a:rPr sz="1800" spc="30" dirty="0">
                <a:solidFill>
                  <a:srgbClr val="1E4470"/>
                </a:solidFill>
                <a:latin typeface="Arial"/>
                <a:cs typeface="Arial"/>
              </a:rPr>
              <a:t>the</a:t>
            </a:r>
            <a:r>
              <a:rPr sz="1800" spc="65" dirty="0">
                <a:solidFill>
                  <a:srgbClr val="1E4470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1E4470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128905" marR="42545" indent="-116839">
              <a:lnSpc>
                <a:spcPts val="2050"/>
              </a:lnSpc>
              <a:spcBef>
                <a:spcPts val="1150"/>
              </a:spcBef>
              <a:buClr>
                <a:srgbClr val="282828"/>
              </a:buClr>
              <a:buSzPct val="58333"/>
              <a:buChar char="•"/>
              <a:tabLst>
                <a:tab pos="129539" algn="l"/>
              </a:tabLst>
            </a:pPr>
            <a:r>
              <a:rPr sz="1800" spc="10" dirty="0">
                <a:solidFill>
                  <a:srgbClr val="74BE4A"/>
                </a:solidFill>
                <a:latin typeface="Arial"/>
                <a:cs typeface="Arial"/>
              </a:rPr>
              <a:t>Report </a:t>
            </a:r>
            <a:r>
              <a:rPr sz="1800" spc="25" dirty="0">
                <a:solidFill>
                  <a:srgbClr val="74BE4A"/>
                </a:solidFill>
                <a:latin typeface="Arial"/>
                <a:cs typeface="Arial"/>
              </a:rPr>
              <a:t>back </a:t>
            </a:r>
            <a:r>
              <a:rPr sz="1800" spc="30" dirty="0">
                <a:solidFill>
                  <a:srgbClr val="74BE4A"/>
                </a:solidFill>
                <a:latin typeface="Arial"/>
                <a:cs typeface="Arial"/>
              </a:rPr>
              <a:t>current </a:t>
            </a:r>
            <a:r>
              <a:rPr sz="1800" spc="25" dirty="0">
                <a:solidFill>
                  <a:srgbClr val="74BE4A"/>
                </a:solidFill>
                <a:latin typeface="Arial"/>
                <a:cs typeface="Arial"/>
              </a:rPr>
              <a:t>state </a:t>
            </a:r>
            <a:r>
              <a:rPr sz="1800" spc="50" dirty="0">
                <a:solidFill>
                  <a:srgbClr val="74BE4A"/>
                </a:solidFill>
                <a:latin typeface="Arial"/>
                <a:cs typeface="Arial"/>
              </a:rPr>
              <a:t>of  </a:t>
            </a:r>
            <a:r>
              <a:rPr sz="1800" spc="25" dirty="0">
                <a:solidFill>
                  <a:srgbClr val="74BE4A"/>
                </a:solidFill>
                <a:latin typeface="Arial"/>
                <a:cs typeface="Arial"/>
              </a:rPr>
              <a:t>interface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57638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Getting Interface </a:t>
            </a:r>
            <a:r>
              <a:rPr dirty="0"/>
              <a:t>Details </a:t>
            </a:r>
            <a:r>
              <a:rPr spc="65" dirty="0"/>
              <a:t>with</a:t>
            </a:r>
            <a:r>
              <a:rPr spc="170" dirty="0"/>
              <a:t> </a:t>
            </a:r>
            <a:r>
              <a:rPr spc="-35" dirty="0"/>
              <a:t>XPath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74972" y="1310639"/>
            <a:ext cx="5173980" cy="2579370"/>
            <a:chOff x="3974972" y="1310639"/>
            <a:chExt cx="5173980" cy="2579370"/>
          </a:xfrm>
        </p:grpSpPr>
        <p:sp>
          <p:nvSpPr>
            <p:cNvPr id="5" name="object 5"/>
            <p:cNvSpPr/>
            <p:nvPr/>
          </p:nvSpPr>
          <p:spPr>
            <a:xfrm>
              <a:off x="3974972" y="2706242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>
                  <a:moveTo>
                    <a:pt x="0" y="0"/>
                  </a:moveTo>
                  <a:lnTo>
                    <a:pt x="354660" y="0"/>
                  </a:lnTo>
                </a:path>
              </a:pathLst>
            </a:custGeom>
            <a:ln w="57150">
              <a:solidFill>
                <a:srgbClr val="E122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01058" y="2620505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122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85690" y="3024758"/>
              <a:ext cx="86995" cy="269240"/>
            </a:xfrm>
            <a:custGeom>
              <a:avLst/>
              <a:gdLst/>
              <a:ahLst/>
              <a:cxnLst/>
              <a:rect l="l" t="t" r="r" b="b"/>
              <a:pathLst>
                <a:path w="86995" h="269239">
                  <a:moveTo>
                    <a:pt x="86867" y="268986"/>
                  </a:moveTo>
                  <a:lnTo>
                    <a:pt x="53053" y="268417"/>
                  </a:lnTo>
                  <a:lnTo>
                    <a:pt x="25441" y="266866"/>
                  </a:lnTo>
                  <a:lnTo>
                    <a:pt x="6825" y="264565"/>
                  </a:lnTo>
                  <a:lnTo>
                    <a:pt x="0" y="261747"/>
                  </a:lnTo>
                  <a:lnTo>
                    <a:pt x="0" y="7239"/>
                  </a:lnTo>
                  <a:lnTo>
                    <a:pt x="6825" y="4420"/>
                  </a:lnTo>
                  <a:lnTo>
                    <a:pt x="25441" y="2119"/>
                  </a:lnTo>
                  <a:lnTo>
                    <a:pt x="53053" y="568"/>
                  </a:lnTo>
                  <a:lnTo>
                    <a:pt x="86867" y="0"/>
                  </a:lnTo>
                </a:path>
              </a:pathLst>
            </a:custGeom>
            <a:ln w="57150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11598" y="3420236"/>
              <a:ext cx="60960" cy="411480"/>
            </a:xfrm>
            <a:custGeom>
              <a:avLst/>
              <a:gdLst/>
              <a:ahLst/>
              <a:cxnLst/>
              <a:rect l="l" t="t" r="r" b="b"/>
              <a:pathLst>
                <a:path w="60960" h="411479">
                  <a:moveTo>
                    <a:pt x="60960" y="411479"/>
                  </a:moveTo>
                  <a:lnTo>
                    <a:pt x="37231" y="411080"/>
                  </a:lnTo>
                  <a:lnTo>
                    <a:pt x="17854" y="409992"/>
                  </a:lnTo>
                  <a:lnTo>
                    <a:pt x="4790" y="408377"/>
                  </a:lnTo>
                  <a:lnTo>
                    <a:pt x="0" y="406399"/>
                  </a:lnTo>
                  <a:lnTo>
                    <a:pt x="0" y="5079"/>
                  </a:lnTo>
                  <a:lnTo>
                    <a:pt x="4790" y="3102"/>
                  </a:lnTo>
                  <a:lnTo>
                    <a:pt x="17854" y="1487"/>
                  </a:lnTo>
                  <a:lnTo>
                    <a:pt x="37231" y="399"/>
                  </a:lnTo>
                  <a:lnTo>
                    <a:pt x="60960" y="0"/>
                  </a:lnTo>
                </a:path>
              </a:pathLst>
            </a:custGeom>
            <a:ln w="57150">
              <a:solidFill>
                <a:srgbClr val="74BE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43552" y="1315592"/>
              <a:ext cx="5100955" cy="2569845"/>
            </a:xfrm>
            <a:custGeom>
              <a:avLst/>
              <a:gdLst/>
              <a:ahLst/>
              <a:cxnLst/>
              <a:rect l="l" t="t" r="r" b="b"/>
              <a:pathLst>
                <a:path w="5100955" h="2569845">
                  <a:moveTo>
                    <a:pt x="0" y="0"/>
                  </a:moveTo>
                  <a:lnTo>
                    <a:pt x="5100447" y="0"/>
                  </a:lnTo>
                </a:path>
                <a:path w="5100955" h="2569845">
                  <a:moveTo>
                    <a:pt x="5100447" y="2569464"/>
                  </a:moveTo>
                  <a:lnTo>
                    <a:pt x="0" y="2569464"/>
                  </a:lnTo>
                  <a:lnTo>
                    <a:pt x="0" y="0"/>
                  </a:lnTo>
                </a:path>
              </a:pathLst>
            </a:custGeom>
            <a:ln w="9906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4537" y="3720846"/>
            <a:ext cx="3469640" cy="1016000"/>
          </a:xfrm>
          <a:prstGeom prst="rect">
            <a:avLst/>
          </a:prstGeom>
          <a:solidFill>
            <a:srgbClr val="282828"/>
          </a:solidFill>
        </p:spPr>
        <p:txBody>
          <a:bodyPr vert="horz" wrap="square" lIns="0" tIns="2730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15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DevNet$python</a:t>
            </a:r>
            <a:r>
              <a:rPr sz="12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example3.py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Interface</a:t>
            </a:r>
            <a:r>
              <a:rPr sz="1200" spc="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Details:</a:t>
            </a:r>
            <a:endParaRPr sz="1200">
              <a:latin typeface="Courier New"/>
              <a:cs typeface="Courier New"/>
            </a:endParaRPr>
          </a:p>
          <a:p>
            <a:pPr marL="275590" marR="115951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Name: GigabitEthernet1  Packets Output:</a:t>
            </a:r>
            <a:r>
              <a:rPr sz="12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415200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22267" y="1337462"/>
            <a:ext cx="169989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from </a:t>
            </a:r>
            <a:r>
              <a:rPr sz="700" u="sng" dirty="0">
                <a:solidFill>
                  <a:srgbClr val="00AAAA"/>
                </a:solidFill>
                <a:uFill>
                  <a:solidFill>
                    <a:srgbClr val="00AAAA"/>
                  </a:solidFill>
                </a:uFill>
                <a:latin typeface="Courier New"/>
                <a:cs typeface="Courier New"/>
              </a:rPr>
              <a:t>device_info</a:t>
            </a:r>
            <a:r>
              <a:rPr sz="700" dirty="0">
                <a:solidFill>
                  <a:srgbClr val="00AAAA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import </a:t>
            </a:r>
            <a:r>
              <a:rPr sz="700" dirty="0">
                <a:latin typeface="Courier New"/>
                <a:cs typeface="Courier New"/>
              </a:rPr>
              <a:t>ios_xe1  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from </a:t>
            </a:r>
            <a:r>
              <a:rPr sz="700" u="sng" dirty="0">
                <a:solidFill>
                  <a:srgbClr val="00AAAA"/>
                </a:solidFill>
                <a:uFill>
                  <a:solidFill>
                    <a:srgbClr val="00AAAA"/>
                  </a:solidFill>
                </a:uFill>
                <a:latin typeface="Courier New"/>
                <a:cs typeface="Courier New"/>
              </a:rPr>
              <a:t>ncclient</a:t>
            </a:r>
            <a:r>
              <a:rPr sz="700" dirty="0">
                <a:solidFill>
                  <a:srgbClr val="00AAAA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import 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manager  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import </a:t>
            </a:r>
            <a:r>
              <a:rPr sz="700" u="sng" dirty="0">
                <a:solidFill>
                  <a:srgbClr val="00AAAA"/>
                </a:solidFill>
                <a:uFill>
                  <a:solidFill>
                    <a:srgbClr val="00AAAA"/>
                  </a:solidFill>
                </a:uFill>
                <a:latin typeface="Courier New"/>
                <a:cs typeface="Courier New"/>
              </a:rPr>
              <a:t>xmltodict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22267" y="1764182"/>
            <a:ext cx="294132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if</a:t>
            </a:r>
            <a:r>
              <a:rPr sz="700" u="sng" dirty="0">
                <a:solidFill>
                  <a:srgbClr val="0000AA"/>
                </a:solidFill>
                <a:uFill>
                  <a:solidFill>
                    <a:srgbClr val="272727"/>
                  </a:solidFill>
                </a:u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name ==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'</a:t>
            </a:r>
            <a:r>
              <a:rPr sz="700" u="sng" dirty="0">
                <a:solidFill>
                  <a:srgbClr val="AA5400"/>
                </a:solidFill>
                <a:uFill>
                  <a:solidFill>
                    <a:srgbClr val="A95300"/>
                  </a:solidFill>
                </a:u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main</a:t>
            </a:r>
            <a:r>
              <a:rPr sz="700" u="sng" spc="15" dirty="0">
                <a:solidFill>
                  <a:srgbClr val="AA5400"/>
                </a:solidFill>
                <a:uFill>
                  <a:solidFill>
                    <a:srgbClr val="A95300"/>
                  </a:solidFill>
                </a:u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'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:</a:t>
            </a:r>
            <a:endParaRPr sz="700">
              <a:latin typeface="Courier New"/>
              <a:cs typeface="Courier New"/>
            </a:endParaRPr>
          </a:p>
          <a:p>
            <a:pPr marL="227965">
              <a:lnSpc>
                <a:spcPct val="100000"/>
              </a:lnSpc>
            </a:pP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with</a:t>
            </a:r>
            <a:r>
              <a:rPr sz="700" spc="-15" dirty="0">
                <a:solidFill>
                  <a:srgbClr val="0000AA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manager.connect(host=ios_xe1[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"address"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],</a:t>
            </a:r>
            <a:endParaRPr sz="700">
              <a:latin typeface="Courier New"/>
              <a:cs typeface="Courier New"/>
            </a:endParaRPr>
          </a:p>
          <a:p>
            <a:pPr marL="1362075" marR="5080">
              <a:lnSpc>
                <a:spcPct val="100000"/>
              </a:lnSpc>
            </a:pP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port=ios_xe1[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"port"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],  username=ios_xe1[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"username"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],  password=ios_xe1[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"password"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],  hostkey_verify=</a:t>
            </a:r>
            <a:r>
              <a:rPr sz="700" dirty="0">
                <a:solidFill>
                  <a:srgbClr val="00AAAA"/>
                </a:solidFill>
                <a:latin typeface="Courier New"/>
                <a:cs typeface="Courier New"/>
              </a:rPr>
              <a:t>False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) 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as</a:t>
            </a:r>
            <a:r>
              <a:rPr sz="700" spc="-20" dirty="0">
                <a:solidFill>
                  <a:srgbClr val="0000AA"/>
                </a:solidFill>
                <a:latin typeface="Courier New"/>
                <a:cs typeface="Courier New"/>
              </a:rPr>
              <a:t> </a:t>
            </a:r>
            <a:r>
              <a:rPr sz="700" spc="-5" dirty="0">
                <a:solidFill>
                  <a:srgbClr val="282828"/>
                </a:solidFill>
                <a:latin typeface="Courier New"/>
                <a:cs typeface="Courier New"/>
              </a:rPr>
              <a:t>m: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54397" y="2511114"/>
            <a:ext cx="26174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# Get Configuration and State Info </a:t>
            </a:r>
            <a:r>
              <a:rPr sz="700" i="1" spc="-5" dirty="0">
                <a:solidFill>
                  <a:srgbClr val="AAAAAA"/>
                </a:solidFill>
                <a:latin typeface="Courier New"/>
                <a:cs typeface="Courier New"/>
              </a:rPr>
              <a:t>for</a:t>
            </a:r>
            <a:r>
              <a:rPr sz="700" i="1" spc="-15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Interface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netconf_reply = m.get(</a:t>
            </a:r>
            <a:r>
              <a:rPr sz="700" dirty="0">
                <a:solidFill>
                  <a:srgbClr val="00AAAA"/>
                </a:solidFill>
                <a:latin typeface="Courier New"/>
                <a:cs typeface="Courier New"/>
              </a:rPr>
              <a:t>filter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=(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'xpath'</a:t>
            </a:r>
            <a:r>
              <a:rPr sz="700" spc="-15" dirty="0">
                <a:solidFill>
                  <a:srgbClr val="AA5400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,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73701" y="2724549"/>
            <a:ext cx="29425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"/interfaces-state/interface[name='GigabitEthernet1']"  "/statistics/out-unicast-pkts"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))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54397" y="3044612"/>
            <a:ext cx="38049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intf_details = xmltodict.parse(netconf_reply.xml)[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"rpc-reply"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"data"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  intf_info = intf_details[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"interfaces-state"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"interface"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54397" y="3364675"/>
            <a:ext cx="43980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print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)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print</a:t>
            </a:r>
            <a:r>
              <a:rPr sz="700" dirty="0">
                <a:latin typeface="Courier New"/>
                <a:cs typeface="Courier New"/>
              </a:rPr>
              <a:t>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"Interface</a:t>
            </a:r>
            <a:r>
              <a:rPr sz="700" spc="5" dirty="0">
                <a:solidFill>
                  <a:srgbClr val="AA5400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Details:"</a:t>
            </a:r>
            <a:r>
              <a:rPr sz="700" dirty="0">
                <a:latin typeface="Courier New"/>
                <a:cs typeface="Courier New"/>
              </a:rPr>
              <a:t>)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print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 Name: {}"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.format(intf_info[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"name"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]))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print</a:t>
            </a:r>
            <a:r>
              <a:rPr sz="700" dirty="0">
                <a:latin typeface="Courier New"/>
                <a:cs typeface="Courier New"/>
              </a:rPr>
              <a:t>(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 Packets Output:</a:t>
            </a:r>
            <a:r>
              <a:rPr sz="700" spc="-20" dirty="0">
                <a:solidFill>
                  <a:srgbClr val="AA5400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{}"</a:t>
            </a:r>
            <a:r>
              <a:rPr sz="700" dirty="0">
                <a:latin typeface="Courier New"/>
                <a:cs typeface="Courier New"/>
              </a:rPr>
              <a:t>.format(intf_info[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"statistics"</a:t>
            </a:r>
            <a:r>
              <a:rPr sz="700" dirty="0">
                <a:latin typeface="Courier New"/>
                <a:cs typeface="Courier New"/>
              </a:rPr>
              <a:t>][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"out-unicast-pkts"</a:t>
            </a:r>
            <a:r>
              <a:rPr sz="700" dirty="0">
                <a:latin typeface="Courier New"/>
                <a:cs typeface="Courier New"/>
              </a:rPr>
              <a:t>]))</a:t>
            </a:r>
            <a:endParaRPr sz="7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33963477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5483" y="1085469"/>
            <a:ext cx="4899025" cy="3538854"/>
          </a:xfrm>
          <a:custGeom>
            <a:avLst/>
            <a:gdLst/>
            <a:ahLst/>
            <a:cxnLst/>
            <a:rect l="l" t="t" r="r" b="b"/>
            <a:pathLst>
              <a:path w="4899025" h="3538854">
                <a:moveTo>
                  <a:pt x="0" y="0"/>
                </a:moveTo>
                <a:lnTo>
                  <a:pt x="4898517" y="0"/>
                </a:lnTo>
              </a:path>
              <a:path w="4899025" h="3538854">
                <a:moveTo>
                  <a:pt x="4898517" y="3538728"/>
                </a:moveTo>
                <a:lnTo>
                  <a:pt x="0" y="3538728"/>
                </a:lnTo>
                <a:lnTo>
                  <a:pt x="0" y="0"/>
                </a:lnTo>
              </a:path>
            </a:pathLst>
          </a:custGeom>
          <a:ln w="9906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23676" y="1106309"/>
            <a:ext cx="18954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0000AA"/>
                </a:solidFill>
                <a:latin typeface="Courier New"/>
                <a:cs typeface="Courier New"/>
              </a:rPr>
              <a:t>from </a:t>
            </a:r>
            <a:r>
              <a:rPr sz="800" u="sng" spc="-5" dirty="0">
                <a:solidFill>
                  <a:srgbClr val="00AAAA"/>
                </a:solidFill>
                <a:uFill>
                  <a:solidFill>
                    <a:srgbClr val="00AAAA"/>
                  </a:solidFill>
                </a:uFill>
                <a:latin typeface="Courier New"/>
                <a:cs typeface="Courier New"/>
              </a:rPr>
              <a:t>device_info</a:t>
            </a:r>
            <a:r>
              <a:rPr sz="800" spc="-5" dirty="0">
                <a:solidFill>
                  <a:srgbClr val="00AAAA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0000AA"/>
                </a:solidFill>
                <a:latin typeface="Courier New"/>
                <a:cs typeface="Courier New"/>
              </a:rPr>
              <a:t>import</a:t>
            </a:r>
            <a:r>
              <a:rPr sz="800" spc="-90" dirty="0">
                <a:solidFill>
                  <a:srgbClr val="0000AA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latin typeface="Courier New"/>
                <a:cs typeface="Courier New"/>
              </a:rPr>
              <a:t>ios_xe1  </a:t>
            </a:r>
            <a:r>
              <a:rPr sz="800" spc="-5" dirty="0">
                <a:solidFill>
                  <a:srgbClr val="0000AA"/>
                </a:solidFill>
                <a:latin typeface="Courier New"/>
                <a:cs typeface="Courier New"/>
              </a:rPr>
              <a:t>from </a:t>
            </a:r>
            <a:r>
              <a:rPr sz="800" u="sng" spc="-5" dirty="0">
                <a:solidFill>
                  <a:srgbClr val="00AAAA"/>
                </a:solidFill>
                <a:uFill>
                  <a:solidFill>
                    <a:srgbClr val="00AAAA"/>
                  </a:solidFill>
                </a:uFill>
                <a:latin typeface="Courier New"/>
                <a:cs typeface="Courier New"/>
              </a:rPr>
              <a:t>ncclient</a:t>
            </a:r>
            <a:r>
              <a:rPr sz="800" spc="-5" dirty="0">
                <a:solidFill>
                  <a:srgbClr val="00AAAA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0000AA"/>
                </a:solidFill>
                <a:latin typeface="Courier New"/>
                <a:cs typeface="Courier New"/>
              </a:rPr>
              <a:t>import</a:t>
            </a:r>
            <a:r>
              <a:rPr sz="800" spc="-35" dirty="0">
                <a:solidFill>
                  <a:srgbClr val="0000AA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manager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23676" y="1472069"/>
            <a:ext cx="39465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" dirty="0">
                <a:solidFill>
                  <a:srgbClr val="AAAAAA"/>
                </a:solidFill>
                <a:latin typeface="Courier New"/>
                <a:cs typeface="Courier New"/>
              </a:rPr>
              <a:t># NETCONF Config Template to</a:t>
            </a:r>
            <a:r>
              <a:rPr sz="800" i="1" spc="-45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800" i="1" spc="-10" dirty="0">
                <a:solidFill>
                  <a:srgbClr val="AAAAAA"/>
                </a:solidFill>
                <a:latin typeface="Courier New"/>
                <a:cs typeface="Courier New"/>
              </a:rPr>
              <a:t>use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latin typeface="Courier New"/>
                <a:cs typeface="Courier New"/>
              </a:rPr>
              <a:t>netconf_template =</a:t>
            </a:r>
            <a:r>
              <a:rPr sz="800" spc="70" dirty="0"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00AAAA"/>
                </a:solidFill>
                <a:latin typeface="Courier New"/>
                <a:cs typeface="Courier New"/>
              </a:rPr>
              <a:t>open</a:t>
            </a:r>
            <a:r>
              <a:rPr sz="800" spc="-10" dirty="0">
                <a:latin typeface="Courier New"/>
                <a:cs typeface="Courier New"/>
              </a:rPr>
              <a:t>(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"config-temp-ietf-interfaces.xml"</a:t>
            </a:r>
            <a:r>
              <a:rPr sz="800" spc="-10" dirty="0">
                <a:latin typeface="Courier New"/>
                <a:cs typeface="Courier New"/>
              </a:rPr>
              <a:t>).read()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23575" y="1837827"/>
            <a:ext cx="24993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0000AA"/>
                </a:solidFill>
                <a:latin typeface="Courier New"/>
                <a:cs typeface="Courier New"/>
              </a:rPr>
              <a:t>if</a:t>
            </a:r>
            <a:r>
              <a:rPr sz="800" u="sng" spc="-5" dirty="0">
                <a:solidFill>
                  <a:srgbClr val="0000AA"/>
                </a:solidFill>
                <a:uFill>
                  <a:solidFill>
                    <a:srgbClr val="272727"/>
                  </a:solidFill>
                </a:u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name == 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'</a:t>
            </a:r>
            <a:r>
              <a:rPr sz="800" u="sng" spc="-10" dirty="0">
                <a:solidFill>
                  <a:srgbClr val="AA5400"/>
                </a:solidFill>
                <a:uFill>
                  <a:solidFill>
                    <a:srgbClr val="A95300"/>
                  </a:solidFill>
                </a:u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AA5400"/>
                </a:solidFill>
                <a:latin typeface="Courier New"/>
                <a:cs typeface="Courier New"/>
              </a:rPr>
              <a:t>main</a:t>
            </a:r>
            <a:r>
              <a:rPr sz="800" u="sng" spc="405" dirty="0">
                <a:solidFill>
                  <a:srgbClr val="AA5400"/>
                </a:solidFill>
                <a:uFill>
                  <a:solidFill>
                    <a:srgbClr val="A95300"/>
                  </a:solidFill>
                </a:u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AA5400"/>
                </a:solidFill>
                <a:latin typeface="Courier New"/>
                <a:cs typeface="Courier New"/>
              </a:rPr>
              <a:t>'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:</a:t>
            </a:r>
            <a:endParaRPr sz="800">
              <a:latin typeface="Courier New"/>
              <a:cs typeface="Courier New"/>
            </a:endParaRPr>
          </a:p>
          <a:p>
            <a:pPr marL="254000">
              <a:lnSpc>
                <a:spcPct val="100000"/>
              </a:lnSpc>
            </a:pPr>
            <a:r>
              <a:rPr sz="800" i="1" spc="-5" dirty="0">
                <a:solidFill>
                  <a:srgbClr val="AAAAAA"/>
                </a:solidFill>
                <a:latin typeface="Courier New"/>
                <a:cs typeface="Courier New"/>
              </a:rPr>
              <a:t># Build the XML Configuration to</a:t>
            </a:r>
            <a:r>
              <a:rPr sz="800" i="1" spc="-135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800" i="1" spc="-5" dirty="0">
                <a:solidFill>
                  <a:srgbClr val="AAAAAA"/>
                </a:solidFill>
                <a:latin typeface="Courier New"/>
                <a:cs typeface="Courier New"/>
              </a:rPr>
              <a:t>Send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7782" y="2081665"/>
            <a:ext cx="452501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netconf_payload 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=</a:t>
            </a:r>
            <a:r>
              <a:rPr sz="800" spc="40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netconf_template.format(int_name=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"GigabitEthernet2"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,</a:t>
            </a:r>
            <a:endParaRPr sz="800">
              <a:latin typeface="Courier New"/>
              <a:cs typeface="Courier New"/>
            </a:endParaRPr>
          </a:p>
          <a:p>
            <a:pPr marL="2533650">
              <a:lnSpc>
                <a:spcPct val="100000"/>
              </a:lnSpc>
            </a:pP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int_desc=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"Configured </a:t>
            </a:r>
            <a:r>
              <a:rPr sz="800" spc="-5" dirty="0">
                <a:solidFill>
                  <a:srgbClr val="AA5400"/>
                </a:solidFill>
                <a:latin typeface="Courier New"/>
                <a:cs typeface="Courier New"/>
              </a:rPr>
              <a:t>by 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NETCONF"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,  ip_address=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"10.255.255.1"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,  subnet_mask=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"255.255.255.0"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11433" y="2569342"/>
            <a:ext cx="6096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)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99888" y="2898597"/>
            <a:ext cx="1328420" cy="0"/>
          </a:xfrm>
          <a:custGeom>
            <a:avLst/>
            <a:gdLst/>
            <a:ahLst/>
            <a:cxnLst/>
            <a:rect l="l" t="t" r="r" b="b"/>
            <a:pathLst>
              <a:path w="1328420">
                <a:moveTo>
                  <a:pt x="0" y="0"/>
                </a:moveTo>
                <a:lnTo>
                  <a:pt x="1328047" y="0"/>
                </a:lnTo>
              </a:path>
            </a:pathLst>
          </a:custGeom>
          <a:ln w="5979">
            <a:solidFill>
              <a:srgbClr val="A953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77782" y="2691262"/>
            <a:ext cx="18834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  <a:tabLst>
                <a:tab pos="1749425" algn="l"/>
              </a:tabLst>
            </a:pPr>
            <a:r>
              <a:rPr sz="800" spc="-10" dirty="0">
                <a:solidFill>
                  <a:srgbClr val="0000AA"/>
                </a:solidFill>
                <a:latin typeface="Courier New"/>
                <a:cs typeface="Courier New"/>
              </a:rPr>
              <a:t>print</a:t>
            </a:r>
            <a:r>
              <a:rPr sz="800" spc="-10" dirty="0">
                <a:latin typeface="Courier New"/>
                <a:cs typeface="Courier New"/>
              </a:rPr>
              <a:t>(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"Configuration </a:t>
            </a:r>
            <a:r>
              <a:rPr sz="800" spc="-5" dirty="0">
                <a:solidFill>
                  <a:srgbClr val="AA5400"/>
                </a:solidFill>
                <a:latin typeface="Courier New"/>
                <a:cs typeface="Courier New"/>
              </a:rPr>
              <a:t>Payload:"</a:t>
            </a:r>
            <a:r>
              <a:rPr sz="800" spc="-5" dirty="0">
                <a:latin typeface="Courier New"/>
                <a:cs typeface="Courier New"/>
              </a:rPr>
              <a:t>)  </a:t>
            </a:r>
            <a:r>
              <a:rPr sz="800" spc="-10" dirty="0">
                <a:solidFill>
                  <a:srgbClr val="0000AA"/>
                </a:solidFill>
                <a:latin typeface="Courier New"/>
                <a:cs typeface="Courier New"/>
              </a:rPr>
              <a:t>pri</a:t>
            </a:r>
            <a:r>
              <a:rPr sz="800" spc="-5" dirty="0">
                <a:solidFill>
                  <a:srgbClr val="0000AA"/>
                </a:solidFill>
                <a:latin typeface="Courier New"/>
                <a:cs typeface="Courier New"/>
              </a:rPr>
              <a:t>n</a:t>
            </a:r>
            <a:r>
              <a:rPr sz="800" spc="-10" dirty="0">
                <a:solidFill>
                  <a:srgbClr val="0000AA"/>
                </a:solidFill>
                <a:latin typeface="Courier New"/>
                <a:cs typeface="Courier New"/>
              </a:rPr>
              <a:t>t</a:t>
            </a:r>
            <a:r>
              <a:rPr sz="800" spc="-15" dirty="0">
                <a:latin typeface="Courier New"/>
                <a:cs typeface="Courier New"/>
              </a:rPr>
              <a:t>(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	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</a:t>
            </a:r>
            <a:r>
              <a:rPr sz="800" spc="-5" dirty="0">
                <a:latin typeface="Courier New"/>
                <a:cs typeface="Courier New"/>
              </a:rPr>
              <a:t>)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65082" y="2935100"/>
            <a:ext cx="135318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10" dirty="0">
                <a:solidFill>
                  <a:srgbClr val="0000AA"/>
                </a:solidFill>
                <a:latin typeface="Courier New"/>
                <a:cs typeface="Courier New"/>
              </a:rPr>
              <a:t>print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(netconf_payload)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65082" y="3178939"/>
            <a:ext cx="40671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0000AA"/>
                </a:solidFill>
                <a:latin typeface="Courier New"/>
                <a:cs typeface="Courier New"/>
              </a:rPr>
              <a:t>with 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manager.connect(host=ios_xe1[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"address"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],</a:t>
            </a:r>
            <a:r>
              <a:rPr sz="800" spc="14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port=ios_xe1[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"port"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],</a:t>
            </a:r>
            <a:endParaRPr sz="800">
              <a:latin typeface="Courier New"/>
              <a:cs typeface="Courier New"/>
            </a:endParaRPr>
          </a:p>
          <a:p>
            <a:pPr marL="1278890" marR="1030605" algn="just">
              <a:lnSpc>
                <a:spcPct val="100000"/>
              </a:lnSpc>
            </a:pP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username=ios_xe1[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"username"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],  password=ios_xe1[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"password"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],  hostkey_verify=</a:t>
            </a:r>
            <a:r>
              <a:rPr sz="800" spc="-10" dirty="0">
                <a:solidFill>
                  <a:srgbClr val="00AAAA"/>
                </a:solidFill>
                <a:latin typeface="Courier New"/>
                <a:cs typeface="Courier New"/>
              </a:rPr>
              <a:t>False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) </a:t>
            </a:r>
            <a:r>
              <a:rPr sz="800" spc="-5" dirty="0">
                <a:solidFill>
                  <a:srgbClr val="0000AA"/>
                </a:solidFill>
                <a:latin typeface="Courier New"/>
                <a:cs typeface="Courier New"/>
              </a:rPr>
              <a:t>as</a:t>
            </a:r>
            <a:r>
              <a:rPr sz="800" spc="-15" dirty="0">
                <a:solidFill>
                  <a:srgbClr val="0000AA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m: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06489" y="3788535"/>
            <a:ext cx="38868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" dirty="0">
                <a:solidFill>
                  <a:srgbClr val="AAAAAA"/>
                </a:solidFill>
                <a:latin typeface="Courier New"/>
                <a:cs typeface="Courier New"/>
              </a:rPr>
              <a:t># Send NETCONF</a:t>
            </a:r>
            <a:r>
              <a:rPr sz="800" i="1" spc="-3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800" i="1" spc="-10" dirty="0">
                <a:solidFill>
                  <a:srgbClr val="AAAAAA"/>
                </a:solidFill>
                <a:latin typeface="Courier New"/>
                <a:cs typeface="Courier New"/>
              </a:rPr>
              <a:t>&lt;edit-config&gt;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netconf_reply = 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m.edit_config(netconf_payload,</a:t>
            </a:r>
            <a:r>
              <a:rPr sz="800" spc="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target=</a:t>
            </a:r>
            <a:r>
              <a:rPr sz="800" spc="-5" dirty="0">
                <a:solidFill>
                  <a:srgbClr val="AA5400"/>
                </a:solidFill>
                <a:latin typeface="Courier New"/>
                <a:cs typeface="Courier New"/>
              </a:rPr>
              <a:t>"running"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)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i="1" spc="-5" dirty="0">
                <a:solidFill>
                  <a:srgbClr val="AAAAAA"/>
                </a:solidFill>
                <a:latin typeface="Courier New"/>
                <a:cs typeface="Courier New"/>
              </a:rPr>
              <a:t># Print the NETCONF</a:t>
            </a:r>
            <a:r>
              <a:rPr sz="800" i="1" spc="-45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800" i="1" spc="-5" dirty="0">
                <a:solidFill>
                  <a:srgbClr val="AAAAAA"/>
                </a:solidFill>
                <a:latin typeface="Courier New"/>
                <a:cs typeface="Courier New"/>
              </a:rPr>
              <a:t>Reply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spc="-10" dirty="0">
                <a:solidFill>
                  <a:srgbClr val="0000AA"/>
                </a:solidFill>
                <a:latin typeface="Courier New"/>
                <a:cs typeface="Courier New"/>
              </a:rPr>
              <a:t>print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(netconf_reply)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939" y="1290154"/>
            <a:ext cx="2876550" cy="228282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8905" marR="5080" indent="-116839">
              <a:lnSpc>
                <a:spcPts val="1900"/>
              </a:lnSpc>
              <a:spcBef>
                <a:spcPts val="380"/>
              </a:spcBef>
              <a:buSzPct val="58333"/>
              <a:buChar char="•"/>
              <a:tabLst>
                <a:tab pos="129539" algn="l"/>
              </a:tabLst>
            </a:pPr>
            <a:r>
              <a:rPr sz="1800" spc="30" dirty="0">
                <a:solidFill>
                  <a:srgbClr val="282828"/>
                </a:solidFill>
                <a:latin typeface="Arial"/>
                <a:cs typeface="Arial"/>
              </a:rPr>
              <a:t>example4.py: </a:t>
            </a:r>
            <a:r>
              <a:rPr sz="1800" dirty="0">
                <a:solidFill>
                  <a:srgbClr val="282828"/>
                </a:solidFill>
                <a:latin typeface="Arial"/>
                <a:cs typeface="Arial"/>
              </a:rPr>
              <a:t>Editing  </a:t>
            </a:r>
            <a:r>
              <a:rPr sz="1800" spc="25" dirty="0">
                <a:solidFill>
                  <a:srgbClr val="282828"/>
                </a:solidFill>
                <a:latin typeface="Arial"/>
                <a:cs typeface="Arial"/>
              </a:rPr>
              <a:t>configuration </a:t>
            </a:r>
            <a:r>
              <a:rPr sz="1800" spc="40" dirty="0">
                <a:solidFill>
                  <a:srgbClr val="282828"/>
                </a:solidFill>
                <a:latin typeface="Arial"/>
                <a:cs typeface="Arial"/>
              </a:rPr>
              <a:t>with</a:t>
            </a:r>
            <a:r>
              <a:rPr sz="1800" spc="30" dirty="0">
                <a:solidFill>
                  <a:srgbClr val="282828"/>
                </a:solidFill>
                <a:latin typeface="Arial"/>
                <a:cs typeface="Arial"/>
              </a:rPr>
              <a:t> ncclient</a:t>
            </a:r>
            <a:endParaRPr sz="1800">
              <a:latin typeface="Arial"/>
              <a:cs typeface="Arial"/>
            </a:endParaRPr>
          </a:p>
          <a:p>
            <a:pPr marL="128905" marR="121920" indent="-116839">
              <a:lnSpc>
                <a:spcPts val="2050"/>
              </a:lnSpc>
              <a:spcBef>
                <a:spcPts val="1280"/>
              </a:spcBef>
              <a:buClr>
                <a:srgbClr val="282828"/>
              </a:buClr>
              <a:buSzPct val="58333"/>
              <a:buChar char="•"/>
              <a:tabLst>
                <a:tab pos="129539" algn="l"/>
              </a:tabLst>
            </a:pPr>
            <a:r>
              <a:rPr sz="1800" spc="25" dirty="0">
                <a:solidFill>
                  <a:srgbClr val="E1221A"/>
                </a:solidFill>
                <a:latin typeface="Arial"/>
                <a:cs typeface="Arial"/>
              </a:rPr>
              <a:t>Constructing </a:t>
            </a:r>
            <a:r>
              <a:rPr sz="1800" spc="-15" dirty="0">
                <a:solidFill>
                  <a:srgbClr val="E1221A"/>
                </a:solidFill>
                <a:latin typeface="Arial"/>
                <a:cs typeface="Arial"/>
              </a:rPr>
              <a:t>XML </a:t>
            </a:r>
            <a:r>
              <a:rPr sz="1800" spc="25" dirty="0">
                <a:solidFill>
                  <a:srgbClr val="E1221A"/>
                </a:solidFill>
                <a:latin typeface="Arial"/>
                <a:cs typeface="Arial"/>
              </a:rPr>
              <a:t>Config  </a:t>
            </a:r>
            <a:r>
              <a:rPr sz="1800" spc="-5" dirty="0">
                <a:solidFill>
                  <a:srgbClr val="E1221A"/>
                </a:solidFill>
                <a:latin typeface="Arial"/>
                <a:cs typeface="Arial"/>
              </a:rPr>
              <a:t>Payload </a:t>
            </a:r>
            <a:r>
              <a:rPr sz="1800" spc="40" dirty="0">
                <a:solidFill>
                  <a:srgbClr val="E1221A"/>
                </a:solidFill>
                <a:latin typeface="Arial"/>
                <a:cs typeface="Arial"/>
              </a:rPr>
              <a:t>for</a:t>
            </a:r>
            <a:r>
              <a:rPr sz="1800" spc="70" dirty="0">
                <a:solidFill>
                  <a:srgbClr val="E1221A"/>
                </a:solidFill>
                <a:latin typeface="Arial"/>
                <a:cs typeface="Arial"/>
              </a:rPr>
              <a:t> </a:t>
            </a:r>
            <a:r>
              <a:rPr sz="1800" spc="-55" dirty="0">
                <a:solidFill>
                  <a:srgbClr val="E1221A"/>
                </a:solidFill>
                <a:latin typeface="Arial"/>
                <a:cs typeface="Arial"/>
              </a:rPr>
              <a:t>NETCONF</a:t>
            </a:r>
            <a:endParaRPr sz="1800">
              <a:latin typeface="Arial"/>
              <a:cs typeface="Arial"/>
            </a:endParaRPr>
          </a:p>
          <a:p>
            <a:pPr marL="128905" marR="374650" indent="-116839">
              <a:lnSpc>
                <a:spcPts val="2050"/>
              </a:lnSpc>
              <a:spcBef>
                <a:spcPts val="1110"/>
              </a:spcBef>
              <a:buClr>
                <a:srgbClr val="282828"/>
              </a:buClr>
              <a:buSzPct val="58333"/>
              <a:buChar char="•"/>
              <a:tabLst>
                <a:tab pos="129539" algn="l"/>
              </a:tabLst>
            </a:pPr>
            <a:r>
              <a:rPr sz="1800" spc="15" dirty="0">
                <a:solidFill>
                  <a:srgbClr val="74BE4A"/>
                </a:solidFill>
                <a:latin typeface="Arial"/>
                <a:cs typeface="Arial"/>
              </a:rPr>
              <a:t>Sending </a:t>
            </a:r>
            <a:r>
              <a:rPr sz="1800" spc="60" dirty="0">
                <a:solidFill>
                  <a:srgbClr val="74BE4A"/>
                </a:solidFill>
                <a:latin typeface="Arial"/>
                <a:cs typeface="Arial"/>
              </a:rPr>
              <a:t>&lt;edit-config&gt;  </a:t>
            </a:r>
            <a:r>
              <a:rPr sz="1800" spc="25" dirty="0">
                <a:solidFill>
                  <a:srgbClr val="74BE4A"/>
                </a:solidFill>
                <a:latin typeface="Arial"/>
                <a:cs typeface="Arial"/>
              </a:rPr>
              <a:t>operation </a:t>
            </a:r>
            <a:r>
              <a:rPr sz="1800" spc="40" dirty="0">
                <a:solidFill>
                  <a:srgbClr val="74BE4A"/>
                </a:solidFill>
                <a:latin typeface="Arial"/>
                <a:cs typeface="Arial"/>
              </a:rPr>
              <a:t>with</a:t>
            </a:r>
            <a:r>
              <a:rPr sz="1800" spc="30" dirty="0">
                <a:solidFill>
                  <a:srgbClr val="74BE4A"/>
                </a:solidFill>
                <a:latin typeface="Arial"/>
                <a:cs typeface="Arial"/>
              </a:rPr>
              <a:t> ncclient</a:t>
            </a:r>
            <a:endParaRPr sz="180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940"/>
              </a:spcBef>
              <a:buClr>
                <a:srgbClr val="282828"/>
              </a:buClr>
              <a:buSzPct val="58333"/>
              <a:buChar char="•"/>
              <a:tabLst>
                <a:tab pos="129539" algn="l"/>
              </a:tabLst>
            </a:pPr>
            <a:r>
              <a:rPr sz="1800" spc="5" dirty="0">
                <a:solidFill>
                  <a:srgbClr val="1E4470"/>
                </a:solidFill>
                <a:latin typeface="Arial"/>
                <a:cs typeface="Arial"/>
              </a:rPr>
              <a:t>Verify</a:t>
            </a:r>
            <a:r>
              <a:rPr sz="1800" spc="40" dirty="0">
                <a:solidFill>
                  <a:srgbClr val="1E4470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1E4470"/>
                </a:solidFill>
                <a:latin typeface="Arial"/>
                <a:cs typeface="Arial"/>
              </a:rPr>
              <a:t>result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46278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Configuring </a:t>
            </a:r>
            <a:r>
              <a:rPr spc="30" dirty="0"/>
              <a:t>Interface</a:t>
            </a:r>
            <a:r>
              <a:rPr spc="35" dirty="0"/>
              <a:t> </a:t>
            </a:r>
            <a:r>
              <a:rPr dirty="0"/>
              <a:t>Details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3819525" y="1626095"/>
            <a:ext cx="872490" cy="2835910"/>
            <a:chOff x="3819525" y="1626095"/>
            <a:chExt cx="872490" cy="2835910"/>
          </a:xfrm>
        </p:grpSpPr>
        <p:sp>
          <p:nvSpPr>
            <p:cNvPr id="16" name="object 16"/>
            <p:cNvSpPr/>
            <p:nvPr/>
          </p:nvSpPr>
          <p:spPr>
            <a:xfrm>
              <a:off x="4487037" y="2141601"/>
              <a:ext cx="45720" cy="479425"/>
            </a:xfrm>
            <a:custGeom>
              <a:avLst/>
              <a:gdLst/>
              <a:ahLst/>
              <a:cxnLst/>
              <a:rect l="l" t="t" r="r" b="b"/>
              <a:pathLst>
                <a:path w="45720" h="479425">
                  <a:moveTo>
                    <a:pt x="45720" y="479298"/>
                  </a:moveTo>
                  <a:lnTo>
                    <a:pt x="27924" y="478999"/>
                  </a:lnTo>
                  <a:lnTo>
                    <a:pt x="13392" y="478183"/>
                  </a:lnTo>
                  <a:lnTo>
                    <a:pt x="3593" y="476972"/>
                  </a:lnTo>
                  <a:lnTo>
                    <a:pt x="0" y="475488"/>
                  </a:lnTo>
                  <a:lnTo>
                    <a:pt x="0" y="3810"/>
                  </a:lnTo>
                  <a:lnTo>
                    <a:pt x="3593" y="2325"/>
                  </a:lnTo>
                  <a:lnTo>
                    <a:pt x="13392" y="1114"/>
                  </a:lnTo>
                  <a:lnTo>
                    <a:pt x="27924" y="298"/>
                  </a:lnTo>
                  <a:lnTo>
                    <a:pt x="45720" y="0"/>
                  </a:lnTo>
                </a:path>
              </a:pathLst>
            </a:custGeom>
            <a:ln w="57150">
              <a:solidFill>
                <a:srgbClr val="E122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19525" y="1711833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>
                  <a:moveTo>
                    <a:pt x="0" y="0"/>
                  </a:moveTo>
                  <a:lnTo>
                    <a:pt x="354660" y="0"/>
                  </a:lnTo>
                </a:path>
              </a:pathLst>
            </a:custGeom>
            <a:ln w="57150">
              <a:solidFill>
                <a:srgbClr val="E122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45610" y="1626095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122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94429" y="4010025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>
                  <a:moveTo>
                    <a:pt x="0" y="0"/>
                  </a:moveTo>
                  <a:lnTo>
                    <a:pt x="354660" y="0"/>
                  </a:lnTo>
                </a:path>
              </a:pathLst>
            </a:custGeom>
            <a:ln w="57150">
              <a:solidFill>
                <a:srgbClr val="74BE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20514" y="3924292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74BE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94429" y="4375785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>
                  <a:moveTo>
                    <a:pt x="0" y="0"/>
                  </a:moveTo>
                  <a:lnTo>
                    <a:pt x="354660" y="0"/>
                  </a:lnTo>
                </a:path>
              </a:pathLst>
            </a:custGeom>
            <a:ln w="57150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520514" y="4290052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1E4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75000560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939" y="1291678"/>
            <a:ext cx="2574925" cy="2078989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8905" marR="5080" indent="-116839">
              <a:lnSpc>
                <a:spcPts val="1689"/>
              </a:lnSpc>
              <a:spcBef>
                <a:spcPts val="350"/>
              </a:spcBef>
              <a:buClr>
                <a:srgbClr val="282828"/>
              </a:buClr>
              <a:buSzPct val="59375"/>
              <a:buFont typeface="Arial"/>
              <a:buChar char="•"/>
              <a:tabLst>
                <a:tab pos="129539" algn="l"/>
              </a:tabLst>
            </a:pP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example4.py: </a:t>
            </a:r>
            <a:r>
              <a:rPr sz="1600" dirty="0">
                <a:solidFill>
                  <a:srgbClr val="282828"/>
                </a:solidFill>
                <a:latin typeface="Arial"/>
                <a:cs typeface="Arial"/>
              </a:rPr>
              <a:t>Editing 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configuration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with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 ncclient</a:t>
            </a:r>
            <a:endParaRPr sz="1600">
              <a:latin typeface="Arial"/>
              <a:cs typeface="Arial"/>
            </a:endParaRPr>
          </a:p>
          <a:p>
            <a:pPr marL="128905" marR="107950" indent="-116839">
              <a:lnSpc>
                <a:spcPts val="1820"/>
              </a:lnSpc>
              <a:spcBef>
                <a:spcPts val="1260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spc="25" dirty="0">
                <a:solidFill>
                  <a:srgbClr val="E1221A"/>
                </a:solidFill>
                <a:latin typeface="Arial"/>
                <a:cs typeface="Arial"/>
              </a:rPr>
              <a:t>Constructing </a:t>
            </a:r>
            <a:r>
              <a:rPr sz="1600" spc="-10" dirty="0">
                <a:solidFill>
                  <a:srgbClr val="E1221A"/>
                </a:solidFill>
                <a:latin typeface="Arial"/>
                <a:cs typeface="Arial"/>
              </a:rPr>
              <a:t>XML </a:t>
            </a:r>
            <a:r>
              <a:rPr sz="1600" spc="25" dirty="0">
                <a:solidFill>
                  <a:srgbClr val="E1221A"/>
                </a:solidFill>
                <a:latin typeface="Arial"/>
                <a:cs typeface="Arial"/>
              </a:rPr>
              <a:t>Config  </a:t>
            </a:r>
            <a:r>
              <a:rPr sz="1600" spc="-5" dirty="0">
                <a:solidFill>
                  <a:srgbClr val="E1221A"/>
                </a:solidFill>
                <a:latin typeface="Arial"/>
                <a:cs typeface="Arial"/>
              </a:rPr>
              <a:t>Payload </a:t>
            </a:r>
            <a:r>
              <a:rPr sz="1600" spc="40" dirty="0">
                <a:solidFill>
                  <a:srgbClr val="E1221A"/>
                </a:solidFill>
                <a:latin typeface="Arial"/>
                <a:cs typeface="Arial"/>
              </a:rPr>
              <a:t>for </a:t>
            </a:r>
            <a:r>
              <a:rPr sz="1600" spc="-50" dirty="0">
                <a:solidFill>
                  <a:srgbClr val="E1221A"/>
                </a:solidFill>
                <a:latin typeface="Arial"/>
                <a:cs typeface="Arial"/>
              </a:rPr>
              <a:t>NETCONF</a:t>
            </a:r>
            <a:endParaRPr sz="1600">
              <a:latin typeface="Arial"/>
              <a:cs typeface="Arial"/>
            </a:endParaRPr>
          </a:p>
          <a:p>
            <a:pPr marL="128905" marR="333375" indent="-116839">
              <a:lnSpc>
                <a:spcPts val="1820"/>
              </a:lnSpc>
              <a:spcBef>
                <a:spcPts val="1105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spc="15" dirty="0">
                <a:solidFill>
                  <a:srgbClr val="74BE4A"/>
                </a:solidFill>
                <a:latin typeface="Arial"/>
                <a:cs typeface="Arial"/>
              </a:rPr>
              <a:t>Sending </a:t>
            </a:r>
            <a:r>
              <a:rPr sz="1600" spc="55" dirty="0">
                <a:solidFill>
                  <a:srgbClr val="74BE4A"/>
                </a:solidFill>
                <a:latin typeface="Arial"/>
                <a:cs typeface="Arial"/>
              </a:rPr>
              <a:t>&lt;edit-config&gt;  </a:t>
            </a:r>
            <a:r>
              <a:rPr sz="1600" spc="25" dirty="0">
                <a:solidFill>
                  <a:srgbClr val="74BE4A"/>
                </a:solidFill>
                <a:latin typeface="Arial"/>
                <a:cs typeface="Arial"/>
              </a:rPr>
              <a:t>operation </a:t>
            </a:r>
            <a:r>
              <a:rPr sz="1600" spc="35" dirty="0">
                <a:solidFill>
                  <a:srgbClr val="74BE4A"/>
                </a:solidFill>
                <a:latin typeface="Arial"/>
                <a:cs typeface="Arial"/>
              </a:rPr>
              <a:t>with</a:t>
            </a:r>
            <a:r>
              <a:rPr sz="1600" spc="-30" dirty="0">
                <a:solidFill>
                  <a:srgbClr val="74BE4A"/>
                </a:solidFill>
                <a:latin typeface="Arial"/>
                <a:cs typeface="Arial"/>
              </a:rPr>
              <a:t> </a:t>
            </a:r>
            <a:r>
              <a:rPr sz="1600" spc="30" dirty="0">
                <a:solidFill>
                  <a:srgbClr val="74BE4A"/>
                </a:solidFill>
                <a:latin typeface="Arial"/>
                <a:cs typeface="Arial"/>
              </a:rPr>
              <a:t>ncclient</a:t>
            </a:r>
            <a:endParaRPr sz="160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969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spc="10" dirty="0">
                <a:solidFill>
                  <a:srgbClr val="1E4470"/>
                </a:solidFill>
                <a:latin typeface="Arial"/>
                <a:cs typeface="Arial"/>
              </a:rPr>
              <a:t>Verify</a:t>
            </a:r>
            <a:r>
              <a:rPr sz="1600" spc="40" dirty="0">
                <a:solidFill>
                  <a:srgbClr val="1E4470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1E4470"/>
                </a:solidFill>
                <a:latin typeface="Arial"/>
                <a:cs typeface="Arial"/>
              </a:rPr>
              <a:t>result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46278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Configuring </a:t>
            </a:r>
            <a:r>
              <a:rPr spc="30" dirty="0"/>
              <a:t>Interface</a:t>
            </a:r>
            <a:r>
              <a:rPr spc="35" dirty="0"/>
              <a:t> </a:t>
            </a:r>
            <a:r>
              <a:rPr dirty="0"/>
              <a:t>Details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99700" y="919073"/>
            <a:ext cx="1753235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u="sng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config-temp-ietf-interfaces.xml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82236" y="1455038"/>
            <a:ext cx="1085215" cy="92710"/>
          </a:xfrm>
          <a:prstGeom prst="rect">
            <a:avLst/>
          </a:prstGeom>
          <a:ln w="25146">
            <a:solidFill>
              <a:srgbClr val="E1221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335">
              <a:lnSpc>
                <a:spcPts val="670"/>
              </a:lnSpc>
            </a:pPr>
            <a:r>
              <a:rPr sz="600" b="1" spc="-5" dirty="0">
                <a:solidFill>
                  <a:srgbClr val="1E90FF"/>
                </a:solidFill>
                <a:latin typeface="Courier New"/>
                <a:cs typeface="Courier New"/>
              </a:rPr>
              <a:t>&lt;name&gt;</a:t>
            </a:r>
            <a:r>
              <a:rPr sz="600" spc="-5" dirty="0">
                <a:solidFill>
                  <a:srgbClr val="282828"/>
                </a:solidFill>
                <a:latin typeface="Courier New"/>
                <a:cs typeface="Courier New"/>
              </a:rPr>
              <a:t>{int_name}</a:t>
            </a:r>
            <a:r>
              <a:rPr sz="600" b="1" spc="-5" dirty="0">
                <a:solidFill>
                  <a:srgbClr val="1E90FF"/>
                </a:solidFill>
                <a:latin typeface="Courier New"/>
                <a:cs typeface="Courier New"/>
              </a:rPr>
              <a:t>&lt;/name&gt;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21633" y="1138808"/>
            <a:ext cx="5000625" cy="1569085"/>
          </a:xfrm>
          <a:prstGeom prst="rect">
            <a:avLst/>
          </a:prstGeom>
          <a:ln w="9905">
            <a:solidFill>
              <a:srgbClr val="282828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80"/>
              </a:spcBef>
            </a:pPr>
            <a:r>
              <a:rPr sz="600" b="1" spc="-5" dirty="0">
                <a:solidFill>
                  <a:srgbClr val="1E90FF"/>
                </a:solidFill>
                <a:latin typeface="Courier New"/>
                <a:cs typeface="Courier New"/>
              </a:rPr>
              <a:t>&lt;config&gt;</a:t>
            </a:r>
            <a:endParaRPr sz="600">
              <a:latin typeface="Courier New"/>
              <a:cs typeface="Courier New"/>
            </a:endParaRPr>
          </a:p>
          <a:p>
            <a:pPr marL="181610">
              <a:lnSpc>
                <a:spcPct val="100000"/>
              </a:lnSpc>
            </a:pPr>
            <a:r>
              <a:rPr sz="600" b="1" spc="-5" dirty="0">
                <a:solidFill>
                  <a:srgbClr val="1E90FF"/>
                </a:solidFill>
                <a:latin typeface="Courier New"/>
                <a:cs typeface="Courier New"/>
              </a:rPr>
              <a:t>&lt;interfaces</a:t>
            </a:r>
            <a:r>
              <a:rPr sz="600" b="1" spc="5" dirty="0">
                <a:solidFill>
                  <a:srgbClr val="1E90FF"/>
                </a:solidFill>
                <a:latin typeface="Courier New"/>
                <a:cs typeface="Courier New"/>
              </a:rPr>
              <a:t> </a:t>
            </a:r>
            <a:r>
              <a:rPr sz="600" spc="-5" dirty="0">
                <a:solidFill>
                  <a:srgbClr val="1E90FF"/>
                </a:solidFill>
                <a:latin typeface="Courier New"/>
                <a:cs typeface="Courier New"/>
              </a:rPr>
              <a:t>xmlns=</a:t>
            </a:r>
            <a:r>
              <a:rPr sz="600" spc="-5" dirty="0">
                <a:solidFill>
                  <a:srgbClr val="AA5400"/>
                </a:solidFill>
                <a:latin typeface="Courier New"/>
                <a:cs typeface="Courier New"/>
              </a:rPr>
              <a:t>"urn:ietf:params:xml:ns:yang:ietf-interfaces"</a:t>
            </a:r>
            <a:r>
              <a:rPr sz="600" b="1" spc="-5" dirty="0">
                <a:solidFill>
                  <a:srgbClr val="1E90FF"/>
                </a:solidFill>
                <a:latin typeface="Courier New"/>
                <a:cs typeface="Courier New"/>
              </a:rPr>
              <a:t>&gt;</a:t>
            </a:r>
            <a:endParaRPr sz="600">
              <a:latin typeface="Courier New"/>
              <a:cs typeface="Courier New"/>
            </a:endParaRPr>
          </a:p>
          <a:p>
            <a:pPr marL="181610">
              <a:lnSpc>
                <a:spcPct val="100000"/>
              </a:lnSpc>
            </a:pPr>
            <a:r>
              <a:rPr sz="600" b="1" spc="-5" dirty="0">
                <a:solidFill>
                  <a:srgbClr val="1E90FF"/>
                </a:solidFill>
                <a:latin typeface="Courier New"/>
                <a:cs typeface="Courier New"/>
              </a:rPr>
              <a:t>&lt;interface&gt;</a:t>
            </a:r>
            <a:endParaRPr sz="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Courier New"/>
              <a:cs typeface="Courier New"/>
            </a:endParaRPr>
          </a:p>
          <a:p>
            <a:pPr marL="274320">
              <a:lnSpc>
                <a:spcPct val="100000"/>
              </a:lnSpc>
            </a:pPr>
            <a:r>
              <a:rPr sz="600" b="1" spc="-5" dirty="0">
                <a:solidFill>
                  <a:srgbClr val="1E90FF"/>
                </a:solidFill>
                <a:latin typeface="Courier New"/>
                <a:cs typeface="Courier New"/>
              </a:rPr>
              <a:t>&lt;description&gt;</a:t>
            </a:r>
            <a:r>
              <a:rPr sz="600" spc="-5" dirty="0">
                <a:latin typeface="Courier New"/>
                <a:cs typeface="Courier New"/>
              </a:rPr>
              <a:t>{int_desc}</a:t>
            </a:r>
            <a:r>
              <a:rPr sz="600" b="1" spc="-5" dirty="0">
                <a:solidFill>
                  <a:srgbClr val="1E90FF"/>
                </a:solidFill>
                <a:latin typeface="Courier New"/>
                <a:cs typeface="Courier New"/>
              </a:rPr>
              <a:t>&lt;/description&gt;</a:t>
            </a:r>
            <a:endParaRPr sz="600">
              <a:latin typeface="Courier New"/>
              <a:cs typeface="Courier New"/>
            </a:endParaRPr>
          </a:p>
          <a:p>
            <a:pPr marL="274320">
              <a:lnSpc>
                <a:spcPct val="100000"/>
              </a:lnSpc>
            </a:pPr>
            <a:r>
              <a:rPr sz="600" b="1" dirty="0">
                <a:solidFill>
                  <a:srgbClr val="1E90FF"/>
                </a:solidFill>
                <a:latin typeface="Courier New"/>
                <a:cs typeface="Courier New"/>
              </a:rPr>
              <a:t>&lt;type</a:t>
            </a:r>
            <a:r>
              <a:rPr sz="600" b="1" spc="25" dirty="0">
                <a:solidFill>
                  <a:srgbClr val="1E90FF"/>
                </a:solidFill>
                <a:latin typeface="Courier New"/>
                <a:cs typeface="Courier New"/>
              </a:rPr>
              <a:t> </a:t>
            </a:r>
            <a:r>
              <a:rPr sz="600" spc="-5" dirty="0">
                <a:solidFill>
                  <a:srgbClr val="1E90FF"/>
                </a:solidFill>
                <a:latin typeface="Courier New"/>
                <a:cs typeface="Courier New"/>
              </a:rPr>
              <a:t>xmlns:ianaift=</a:t>
            </a:r>
            <a:r>
              <a:rPr sz="600" spc="-5" dirty="0">
                <a:solidFill>
                  <a:srgbClr val="AA5400"/>
                </a:solidFill>
                <a:latin typeface="Courier New"/>
                <a:cs typeface="Courier New"/>
              </a:rPr>
              <a:t>"urn:ietf:params:xml:ns:yang:iana-if-type"</a:t>
            </a:r>
            <a:r>
              <a:rPr sz="600" b="1" spc="-5" dirty="0">
                <a:solidFill>
                  <a:srgbClr val="1E90FF"/>
                </a:solidFill>
                <a:latin typeface="Courier New"/>
                <a:cs typeface="Courier New"/>
              </a:rPr>
              <a:t>&gt;</a:t>
            </a:r>
            <a:r>
              <a:rPr sz="600" spc="-5" dirty="0">
                <a:latin typeface="Courier New"/>
                <a:cs typeface="Courier New"/>
              </a:rPr>
              <a:t>ianaift:ethernetCsmacd</a:t>
            </a:r>
            <a:r>
              <a:rPr sz="600" b="1" spc="-5" dirty="0">
                <a:solidFill>
                  <a:srgbClr val="1E90FF"/>
                </a:solidFill>
                <a:latin typeface="Courier New"/>
                <a:cs typeface="Courier New"/>
              </a:rPr>
              <a:t>&lt;/type&gt;</a:t>
            </a:r>
            <a:endParaRPr sz="600">
              <a:latin typeface="Courier New"/>
              <a:cs typeface="Courier New"/>
            </a:endParaRPr>
          </a:p>
          <a:p>
            <a:pPr marL="274320">
              <a:lnSpc>
                <a:spcPct val="100000"/>
              </a:lnSpc>
            </a:pPr>
            <a:r>
              <a:rPr sz="600" b="1" spc="-5" dirty="0">
                <a:solidFill>
                  <a:srgbClr val="1E90FF"/>
                </a:solidFill>
                <a:latin typeface="Courier New"/>
                <a:cs typeface="Courier New"/>
              </a:rPr>
              <a:t>&lt;enabled&gt;</a:t>
            </a:r>
            <a:r>
              <a:rPr sz="600" spc="-5" dirty="0">
                <a:latin typeface="Courier New"/>
                <a:cs typeface="Courier New"/>
              </a:rPr>
              <a:t>true</a:t>
            </a:r>
            <a:r>
              <a:rPr sz="600" b="1" spc="-5" dirty="0">
                <a:solidFill>
                  <a:srgbClr val="1E90FF"/>
                </a:solidFill>
                <a:latin typeface="Courier New"/>
                <a:cs typeface="Courier New"/>
              </a:rPr>
              <a:t>&lt;/enabled&gt;</a:t>
            </a:r>
            <a:endParaRPr sz="600">
              <a:latin typeface="Courier New"/>
              <a:cs typeface="Courier New"/>
            </a:endParaRPr>
          </a:p>
          <a:p>
            <a:pPr marL="274320">
              <a:lnSpc>
                <a:spcPct val="100000"/>
              </a:lnSpc>
            </a:pPr>
            <a:r>
              <a:rPr sz="600" b="1" dirty="0">
                <a:solidFill>
                  <a:srgbClr val="1E90FF"/>
                </a:solidFill>
                <a:latin typeface="Courier New"/>
                <a:cs typeface="Courier New"/>
              </a:rPr>
              <a:t>&lt;ipv4</a:t>
            </a:r>
            <a:r>
              <a:rPr sz="600" b="1" spc="5" dirty="0">
                <a:solidFill>
                  <a:srgbClr val="1E90FF"/>
                </a:solidFill>
                <a:latin typeface="Courier New"/>
                <a:cs typeface="Courier New"/>
              </a:rPr>
              <a:t> </a:t>
            </a:r>
            <a:r>
              <a:rPr sz="600" spc="-5" dirty="0">
                <a:solidFill>
                  <a:srgbClr val="1E90FF"/>
                </a:solidFill>
                <a:latin typeface="Courier New"/>
                <a:cs typeface="Courier New"/>
              </a:rPr>
              <a:t>xmlns=</a:t>
            </a:r>
            <a:r>
              <a:rPr sz="600" spc="-5" dirty="0">
                <a:solidFill>
                  <a:srgbClr val="AA5400"/>
                </a:solidFill>
                <a:latin typeface="Courier New"/>
                <a:cs typeface="Courier New"/>
              </a:rPr>
              <a:t>"urn:ietf:params:xml:ns:yang:ietf-ip"</a:t>
            </a:r>
            <a:r>
              <a:rPr sz="600" b="1" spc="-5" dirty="0">
                <a:solidFill>
                  <a:srgbClr val="1E90FF"/>
                </a:solidFill>
                <a:latin typeface="Courier New"/>
                <a:cs typeface="Courier New"/>
              </a:rPr>
              <a:t>&gt;</a:t>
            </a:r>
            <a:endParaRPr sz="600">
              <a:latin typeface="Courier New"/>
              <a:cs typeface="Courier New"/>
            </a:endParaRPr>
          </a:p>
          <a:p>
            <a:pPr marL="274320">
              <a:lnSpc>
                <a:spcPct val="100000"/>
              </a:lnSpc>
            </a:pPr>
            <a:r>
              <a:rPr sz="600" b="1" spc="-5" dirty="0">
                <a:solidFill>
                  <a:srgbClr val="1E90FF"/>
                </a:solidFill>
                <a:latin typeface="Courier New"/>
                <a:cs typeface="Courier New"/>
              </a:rPr>
              <a:t>&lt;address&gt;</a:t>
            </a:r>
            <a:endParaRPr sz="600">
              <a:latin typeface="Courier New"/>
              <a:cs typeface="Courier New"/>
            </a:endParaRPr>
          </a:p>
          <a:p>
            <a:pPr marL="366395">
              <a:lnSpc>
                <a:spcPct val="100000"/>
              </a:lnSpc>
            </a:pPr>
            <a:r>
              <a:rPr sz="600" b="1" spc="-5" dirty="0">
                <a:solidFill>
                  <a:srgbClr val="1E90FF"/>
                </a:solidFill>
                <a:latin typeface="Courier New"/>
                <a:cs typeface="Courier New"/>
              </a:rPr>
              <a:t>&lt;ip&gt;</a:t>
            </a:r>
            <a:r>
              <a:rPr sz="600" spc="-5" dirty="0">
                <a:solidFill>
                  <a:srgbClr val="282828"/>
                </a:solidFill>
                <a:latin typeface="Courier New"/>
                <a:cs typeface="Courier New"/>
              </a:rPr>
              <a:t>{ip_address}</a:t>
            </a:r>
            <a:r>
              <a:rPr sz="600" b="1" spc="-5" dirty="0">
                <a:solidFill>
                  <a:srgbClr val="1E90FF"/>
                </a:solidFill>
                <a:latin typeface="Courier New"/>
                <a:cs typeface="Courier New"/>
              </a:rPr>
              <a:t>&lt;/ip&gt;</a:t>
            </a:r>
            <a:endParaRPr sz="600">
              <a:latin typeface="Courier New"/>
              <a:cs typeface="Courier New"/>
            </a:endParaRPr>
          </a:p>
          <a:p>
            <a:pPr marL="366395">
              <a:lnSpc>
                <a:spcPct val="100000"/>
              </a:lnSpc>
            </a:pPr>
            <a:r>
              <a:rPr sz="600" b="1" spc="-5" dirty="0">
                <a:solidFill>
                  <a:srgbClr val="1E90FF"/>
                </a:solidFill>
                <a:latin typeface="Courier New"/>
                <a:cs typeface="Courier New"/>
              </a:rPr>
              <a:t>&lt;netmask&gt;</a:t>
            </a:r>
            <a:r>
              <a:rPr sz="600" spc="-5" dirty="0">
                <a:latin typeface="Courier New"/>
                <a:cs typeface="Courier New"/>
              </a:rPr>
              <a:t>{subnet_mask}</a:t>
            </a:r>
            <a:r>
              <a:rPr sz="600" b="1" spc="-5" dirty="0">
                <a:solidFill>
                  <a:srgbClr val="1E90FF"/>
                </a:solidFill>
                <a:latin typeface="Courier New"/>
                <a:cs typeface="Courier New"/>
              </a:rPr>
              <a:t>&lt;/netmask&gt;</a:t>
            </a:r>
            <a:endParaRPr sz="600">
              <a:latin typeface="Courier New"/>
              <a:cs typeface="Courier New"/>
            </a:endParaRPr>
          </a:p>
          <a:p>
            <a:pPr marL="274320">
              <a:lnSpc>
                <a:spcPct val="100000"/>
              </a:lnSpc>
            </a:pPr>
            <a:r>
              <a:rPr sz="600" b="1" spc="-5" dirty="0">
                <a:solidFill>
                  <a:srgbClr val="1E90FF"/>
                </a:solidFill>
                <a:latin typeface="Courier New"/>
                <a:cs typeface="Courier New"/>
              </a:rPr>
              <a:t>&lt;/address&gt;</a:t>
            </a:r>
            <a:endParaRPr sz="600">
              <a:latin typeface="Courier New"/>
              <a:cs typeface="Courier New"/>
            </a:endParaRPr>
          </a:p>
          <a:p>
            <a:pPr marL="274320">
              <a:lnSpc>
                <a:spcPct val="100000"/>
              </a:lnSpc>
            </a:pPr>
            <a:r>
              <a:rPr sz="600" b="1" dirty="0">
                <a:solidFill>
                  <a:srgbClr val="1E90FF"/>
                </a:solidFill>
                <a:latin typeface="Courier New"/>
                <a:cs typeface="Courier New"/>
              </a:rPr>
              <a:t>&lt;/ipv4&gt;</a:t>
            </a:r>
            <a:endParaRPr sz="600">
              <a:latin typeface="Courier New"/>
              <a:cs typeface="Courier New"/>
            </a:endParaRPr>
          </a:p>
          <a:p>
            <a:pPr marL="181610">
              <a:lnSpc>
                <a:spcPct val="100000"/>
              </a:lnSpc>
            </a:pPr>
            <a:r>
              <a:rPr sz="600" b="1" spc="-5" dirty="0">
                <a:solidFill>
                  <a:srgbClr val="1E90FF"/>
                </a:solidFill>
                <a:latin typeface="Courier New"/>
                <a:cs typeface="Courier New"/>
              </a:rPr>
              <a:t>&lt;/interface&gt;</a:t>
            </a:r>
            <a:endParaRPr sz="600">
              <a:latin typeface="Courier New"/>
              <a:cs typeface="Courier New"/>
            </a:endParaRPr>
          </a:p>
          <a:p>
            <a:pPr marL="181610">
              <a:lnSpc>
                <a:spcPct val="100000"/>
              </a:lnSpc>
            </a:pPr>
            <a:r>
              <a:rPr sz="600" b="1" spc="-5" dirty="0">
                <a:solidFill>
                  <a:srgbClr val="1E90FF"/>
                </a:solidFill>
                <a:latin typeface="Courier New"/>
                <a:cs typeface="Courier New"/>
              </a:rPr>
              <a:t>&lt;/interfaces&gt;</a:t>
            </a:r>
            <a:endParaRPr sz="600">
              <a:latin typeface="Courier New"/>
              <a:cs typeface="Courier New"/>
            </a:endParaRPr>
          </a:p>
          <a:p>
            <a:pPr marL="90170">
              <a:lnSpc>
                <a:spcPct val="100000"/>
              </a:lnSpc>
            </a:pPr>
            <a:r>
              <a:rPr sz="600" b="1" spc="-5" dirty="0">
                <a:solidFill>
                  <a:srgbClr val="1E90FF"/>
                </a:solidFill>
                <a:latin typeface="Courier New"/>
                <a:cs typeface="Courier New"/>
              </a:rPr>
              <a:t>&lt;/config&gt;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21633" y="2870835"/>
            <a:ext cx="5000625" cy="1323975"/>
          </a:xfrm>
          <a:custGeom>
            <a:avLst/>
            <a:gdLst/>
            <a:ahLst/>
            <a:cxnLst/>
            <a:rect l="l" t="t" r="r" b="b"/>
            <a:pathLst>
              <a:path w="5000625" h="1323975">
                <a:moveTo>
                  <a:pt x="0" y="0"/>
                </a:moveTo>
                <a:lnTo>
                  <a:pt x="5000244" y="0"/>
                </a:lnTo>
                <a:lnTo>
                  <a:pt x="5000244" y="1323594"/>
                </a:lnTo>
                <a:lnTo>
                  <a:pt x="0" y="1323594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12400" y="2891891"/>
            <a:ext cx="248666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0000AA"/>
                </a:solidFill>
                <a:latin typeface="Courier New"/>
                <a:cs typeface="Courier New"/>
              </a:rPr>
              <a:t>if</a:t>
            </a:r>
            <a:r>
              <a:rPr sz="800" u="sng" spc="-5" dirty="0">
                <a:solidFill>
                  <a:srgbClr val="0000AA"/>
                </a:solidFill>
                <a:uFill>
                  <a:solidFill>
                    <a:srgbClr val="272727"/>
                  </a:solidFill>
                </a:u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name == 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'</a:t>
            </a:r>
            <a:r>
              <a:rPr sz="800" u="sng" spc="-10" dirty="0">
                <a:solidFill>
                  <a:srgbClr val="AA5400"/>
                </a:solidFill>
                <a:uFill>
                  <a:solidFill>
                    <a:srgbClr val="A95300"/>
                  </a:solidFill>
                </a:u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AA5400"/>
                </a:solidFill>
                <a:latin typeface="Courier New"/>
                <a:cs typeface="Courier New"/>
              </a:rPr>
              <a:t>main</a:t>
            </a:r>
            <a:r>
              <a:rPr sz="800" u="sng" spc="405" dirty="0">
                <a:solidFill>
                  <a:srgbClr val="AA5400"/>
                </a:solidFill>
                <a:uFill>
                  <a:solidFill>
                    <a:srgbClr val="A95300"/>
                  </a:solidFill>
                </a:u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AA5400"/>
                </a:solidFill>
                <a:latin typeface="Courier New"/>
                <a:cs typeface="Courier New"/>
              </a:rPr>
              <a:t>'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:</a:t>
            </a:r>
            <a:endParaRPr sz="80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</a:pPr>
            <a:r>
              <a:rPr sz="800" i="1" spc="-5" dirty="0">
                <a:solidFill>
                  <a:srgbClr val="AAAAAA"/>
                </a:solidFill>
                <a:latin typeface="Courier New"/>
                <a:cs typeface="Courier New"/>
              </a:rPr>
              <a:t># Build the XML Configuration to</a:t>
            </a:r>
            <a:r>
              <a:rPr sz="800" i="1" spc="-135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800" i="1" spc="-5" dirty="0">
                <a:solidFill>
                  <a:srgbClr val="AAAAAA"/>
                </a:solidFill>
                <a:latin typeface="Courier New"/>
                <a:cs typeface="Courier New"/>
              </a:rPr>
              <a:t>Send</a:t>
            </a:r>
            <a:endParaRPr sz="800">
              <a:latin typeface="Courier New"/>
              <a:cs typeface="Courier New"/>
            </a:endParaRPr>
          </a:p>
          <a:p>
            <a:pPr marL="241300">
              <a:lnSpc>
                <a:spcPct val="100000"/>
              </a:lnSpc>
            </a:pP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netconf_payload</a:t>
            </a:r>
            <a:r>
              <a:rPr sz="800" spc="-1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=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12283" y="3168776"/>
            <a:ext cx="3472179" cy="603885"/>
          </a:xfrm>
          <a:prstGeom prst="rect">
            <a:avLst/>
          </a:prstGeom>
          <a:ln w="25146">
            <a:solidFill>
              <a:srgbClr val="E1221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305">
              <a:lnSpc>
                <a:spcPts val="800"/>
              </a:lnSpc>
            </a:pP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netconf_template.format(int_name=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"GigabitEthernet2"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,</a:t>
            </a:r>
            <a:endParaRPr sz="800">
              <a:latin typeface="Courier New"/>
              <a:cs typeface="Courier New"/>
            </a:endParaRPr>
          </a:p>
          <a:p>
            <a:pPr marL="1475105">
              <a:lnSpc>
                <a:spcPct val="100000"/>
              </a:lnSpc>
            </a:pP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int_desc=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"Configured </a:t>
            </a:r>
            <a:r>
              <a:rPr sz="800" spc="-5" dirty="0">
                <a:solidFill>
                  <a:srgbClr val="AA5400"/>
                </a:solidFill>
                <a:latin typeface="Courier New"/>
                <a:cs typeface="Courier New"/>
              </a:rPr>
              <a:t>by 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NETCONF"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,  ip_address=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"10.255.255.1"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,  subnet_mask=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"255.255.255.0"</a:t>
            </a:r>
            <a:endParaRPr sz="800">
              <a:latin typeface="Courier New"/>
              <a:cs typeface="Courier New"/>
            </a:endParaRPr>
          </a:p>
          <a:p>
            <a:pPr marL="1475105">
              <a:lnSpc>
                <a:spcPct val="100000"/>
              </a:lnSpc>
            </a:pP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)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76013" y="3952661"/>
            <a:ext cx="1328420" cy="0"/>
          </a:xfrm>
          <a:custGeom>
            <a:avLst/>
            <a:gdLst/>
            <a:ahLst/>
            <a:cxnLst/>
            <a:rect l="l" t="t" r="r" b="b"/>
            <a:pathLst>
              <a:path w="1328420">
                <a:moveTo>
                  <a:pt x="0" y="0"/>
                </a:moveTo>
                <a:lnTo>
                  <a:pt x="1328047" y="0"/>
                </a:lnTo>
              </a:path>
            </a:pathLst>
          </a:custGeom>
          <a:ln w="5979">
            <a:solidFill>
              <a:srgbClr val="A953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53907" y="3745326"/>
            <a:ext cx="1883410" cy="39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just">
              <a:lnSpc>
                <a:spcPct val="100000"/>
              </a:lnSpc>
              <a:spcBef>
                <a:spcPts val="95"/>
              </a:spcBef>
              <a:tabLst>
                <a:tab pos="1749425" algn="l"/>
              </a:tabLst>
            </a:pPr>
            <a:r>
              <a:rPr sz="800" spc="-10" dirty="0">
                <a:solidFill>
                  <a:srgbClr val="0000AA"/>
                </a:solidFill>
                <a:latin typeface="Courier New"/>
                <a:cs typeface="Courier New"/>
              </a:rPr>
              <a:t>print</a:t>
            </a:r>
            <a:r>
              <a:rPr sz="800" spc="-10" dirty="0">
                <a:latin typeface="Courier New"/>
                <a:cs typeface="Courier New"/>
              </a:rPr>
              <a:t>(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"Configuration </a:t>
            </a:r>
            <a:r>
              <a:rPr sz="800" spc="-5" dirty="0">
                <a:solidFill>
                  <a:srgbClr val="AA5400"/>
                </a:solidFill>
                <a:latin typeface="Courier New"/>
                <a:cs typeface="Courier New"/>
              </a:rPr>
              <a:t>Payload:"</a:t>
            </a:r>
            <a:r>
              <a:rPr sz="800" spc="-5" dirty="0">
                <a:latin typeface="Courier New"/>
                <a:cs typeface="Courier New"/>
              </a:rPr>
              <a:t>)  </a:t>
            </a:r>
            <a:r>
              <a:rPr sz="800" spc="-10" dirty="0">
                <a:solidFill>
                  <a:srgbClr val="0000AA"/>
                </a:solidFill>
                <a:latin typeface="Courier New"/>
                <a:cs typeface="Courier New"/>
              </a:rPr>
              <a:t>pri</a:t>
            </a:r>
            <a:r>
              <a:rPr sz="800" spc="-5" dirty="0">
                <a:solidFill>
                  <a:srgbClr val="0000AA"/>
                </a:solidFill>
                <a:latin typeface="Courier New"/>
                <a:cs typeface="Courier New"/>
              </a:rPr>
              <a:t>n</a:t>
            </a:r>
            <a:r>
              <a:rPr sz="800" spc="-10" dirty="0">
                <a:solidFill>
                  <a:srgbClr val="0000AA"/>
                </a:solidFill>
                <a:latin typeface="Courier New"/>
                <a:cs typeface="Courier New"/>
              </a:rPr>
              <a:t>t</a:t>
            </a:r>
            <a:r>
              <a:rPr sz="800" spc="-15" dirty="0">
                <a:latin typeface="Courier New"/>
                <a:cs typeface="Courier New"/>
              </a:rPr>
              <a:t>(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</a:t>
            </a:r>
            <a:r>
              <a:rPr sz="800" spc="-5" dirty="0">
                <a:latin typeface="Courier New"/>
                <a:cs typeface="Courier New"/>
              </a:rPr>
              <a:t> </a:t>
            </a:r>
            <a:r>
              <a:rPr sz="800" dirty="0">
                <a:latin typeface="Courier New"/>
                <a:cs typeface="Courier New"/>
              </a:rPr>
              <a:t>	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</a:t>
            </a:r>
            <a:r>
              <a:rPr sz="800" spc="-5" dirty="0">
                <a:latin typeface="Courier New"/>
                <a:cs typeface="Courier New"/>
              </a:rPr>
              <a:t>)  </a:t>
            </a:r>
            <a:r>
              <a:rPr sz="800" spc="-10" dirty="0">
                <a:solidFill>
                  <a:srgbClr val="0000AA"/>
                </a:solidFill>
                <a:latin typeface="Courier New"/>
                <a:cs typeface="Courier New"/>
              </a:rPr>
              <a:t>print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(netconf_payload)</a:t>
            </a:r>
            <a:endParaRPr sz="8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67177602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5483" y="1085469"/>
            <a:ext cx="4899025" cy="3538854"/>
          </a:xfrm>
          <a:custGeom>
            <a:avLst/>
            <a:gdLst/>
            <a:ahLst/>
            <a:cxnLst/>
            <a:rect l="l" t="t" r="r" b="b"/>
            <a:pathLst>
              <a:path w="4899025" h="3538854">
                <a:moveTo>
                  <a:pt x="0" y="0"/>
                </a:moveTo>
                <a:lnTo>
                  <a:pt x="4898517" y="0"/>
                </a:lnTo>
              </a:path>
              <a:path w="4899025" h="3538854">
                <a:moveTo>
                  <a:pt x="4898517" y="3538728"/>
                </a:moveTo>
                <a:lnTo>
                  <a:pt x="0" y="3538728"/>
                </a:lnTo>
                <a:lnTo>
                  <a:pt x="0" y="0"/>
                </a:lnTo>
              </a:path>
            </a:pathLst>
          </a:custGeom>
          <a:ln w="9906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23575" y="1106309"/>
            <a:ext cx="4779010" cy="3317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887980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0000AA"/>
                </a:solidFill>
                <a:latin typeface="Courier New"/>
                <a:cs typeface="Courier New"/>
              </a:rPr>
              <a:t>from </a:t>
            </a:r>
            <a:r>
              <a:rPr sz="800" u="sng" spc="-5" dirty="0">
                <a:solidFill>
                  <a:srgbClr val="00AAAA"/>
                </a:solidFill>
                <a:uFill>
                  <a:solidFill>
                    <a:srgbClr val="00AAAA"/>
                  </a:solidFill>
                </a:uFill>
                <a:latin typeface="Courier New"/>
                <a:cs typeface="Courier New"/>
              </a:rPr>
              <a:t>device_info</a:t>
            </a:r>
            <a:r>
              <a:rPr sz="800" spc="-5" dirty="0">
                <a:solidFill>
                  <a:srgbClr val="00AAAA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0000AA"/>
                </a:solidFill>
                <a:latin typeface="Courier New"/>
                <a:cs typeface="Courier New"/>
              </a:rPr>
              <a:t>import</a:t>
            </a:r>
            <a:r>
              <a:rPr sz="800" spc="-90" dirty="0">
                <a:solidFill>
                  <a:srgbClr val="0000AA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latin typeface="Courier New"/>
                <a:cs typeface="Courier New"/>
              </a:rPr>
              <a:t>ios_xe1  </a:t>
            </a:r>
            <a:r>
              <a:rPr sz="800" spc="-5" dirty="0">
                <a:solidFill>
                  <a:srgbClr val="0000AA"/>
                </a:solidFill>
                <a:latin typeface="Courier New"/>
                <a:cs typeface="Courier New"/>
              </a:rPr>
              <a:t>from </a:t>
            </a:r>
            <a:r>
              <a:rPr sz="800" u="sng" spc="-5" dirty="0">
                <a:solidFill>
                  <a:srgbClr val="00AAAA"/>
                </a:solidFill>
                <a:uFill>
                  <a:solidFill>
                    <a:srgbClr val="00AAAA"/>
                  </a:solidFill>
                </a:uFill>
                <a:latin typeface="Courier New"/>
                <a:cs typeface="Courier New"/>
              </a:rPr>
              <a:t>ncclient</a:t>
            </a:r>
            <a:r>
              <a:rPr sz="800" spc="-5" dirty="0">
                <a:solidFill>
                  <a:srgbClr val="00AAAA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0000AA"/>
                </a:solidFill>
                <a:latin typeface="Courier New"/>
                <a:cs typeface="Courier New"/>
              </a:rPr>
              <a:t>import</a:t>
            </a:r>
            <a:r>
              <a:rPr sz="800" spc="-35" dirty="0">
                <a:solidFill>
                  <a:srgbClr val="0000AA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manager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i="1" spc="-5" dirty="0">
                <a:solidFill>
                  <a:srgbClr val="AAAAAA"/>
                </a:solidFill>
                <a:latin typeface="Courier New"/>
                <a:cs typeface="Courier New"/>
              </a:rPr>
              <a:t># NETCONF Config Template to</a:t>
            </a:r>
            <a:r>
              <a:rPr sz="800" i="1" spc="-45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800" i="1" spc="-10" dirty="0">
                <a:solidFill>
                  <a:srgbClr val="AAAAAA"/>
                </a:solidFill>
                <a:latin typeface="Courier New"/>
                <a:cs typeface="Courier New"/>
              </a:rPr>
              <a:t>use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latin typeface="Courier New"/>
                <a:cs typeface="Courier New"/>
              </a:rPr>
              <a:t>netconf_template =</a:t>
            </a:r>
            <a:r>
              <a:rPr sz="800" spc="-15" dirty="0"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00AAAA"/>
                </a:solidFill>
                <a:latin typeface="Courier New"/>
                <a:cs typeface="Courier New"/>
              </a:rPr>
              <a:t>open</a:t>
            </a:r>
            <a:r>
              <a:rPr sz="800" spc="-10" dirty="0">
                <a:latin typeface="Courier New"/>
                <a:cs typeface="Courier New"/>
              </a:rPr>
              <a:t>(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"config-temp-ietf-interfaces.xml"</a:t>
            </a:r>
            <a:r>
              <a:rPr sz="800" spc="-10" dirty="0">
                <a:latin typeface="Courier New"/>
                <a:cs typeface="Courier New"/>
              </a:rPr>
              <a:t>).read()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0000AA"/>
                </a:solidFill>
                <a:latin typeface="Courier New"/>
                <a:cs typeface="Courier New"/>
              </a:rPr>
              <a:t>if</a:t>
            </a:r>
            <a:r>
              <a:rPr sz="800" u="sng" spc="-5" dirty="0">
                <a:solidFill>
                  <a:srgbClr val="0000AA"/>
                </a:solidFill>
                <a:uFill>
                  <a:solidFill>
                    <a:srgbClr val="272727"/>
                  </a:solidFill>
                </a:u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name == 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'</a:t>
            </a:r>
            <a:r>
              <a:rPr sz="800" u="sng" spc="-10" dirty="0">
                <a:solidFill>
                  <a:srgbClr val="AA5400"/>
                </a:solidFill>
                <a:uFill>
                  <a:solidFill>
                    <a:srgbClr val="A95300"/>
                  </a:solidFill>
                </a:u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AA5400"/>
                </a:solidFill>
                <a:latin typeface="Courier New"/>
                <a:cs typeface="Courier New"/>
              </a:rPr>
              <a:t>main</a:t>
            </a:r>
            <a:r>
              <a:rPr sz="800" u="sng" spc="430" dirty="0">
                <a:solidFill>
                  <a:srgbClr val="AA5400"/>
                </a:solidFill>
                <a:uFill>
                  <a:solidFill>
                    <a:srgbClr val="A95300"/>
                  </a:solidFill>
                </a:u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AA5400"/>
                </a:solidFill>
                <a:latin typeface="Courier New"/>
                <a:cs typeface="Courier New"/>
              </a:rPr>
              <a:t>'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:</a:t>
            </a:r>
            <a:endParaRPr sz="800">
              <a:latin typeface="Courier New"/>
              <a:cs typeface="Courier New"/>
            </a:endParaRPr>
          </a:p>
          <a:p>
            <a:pPr marL="254000">
              <a:lnSpc>
                <a:spcPct val="100000"/>
              </a:lnSpc>
            </a:pPr>
            <a:r>
              <a:rPr sz="800" i="1" spc="-5" dirty="0">
                <a:solidFill>
                  <a:srgbClr val="AAAAAA"/>
                </a:solidFill>
                <a:latin typeface="Courier New"/>
                <a:cs typeface="Courier New"/>
              </a:rPr>
              <a:t># Build the XML Configuration to</a:t>
            </a:r>
            <a:r>
              <a:rPr sz="800" i="1" spc="-7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800" i="1" spc="-5" dirty="0">
                <a:solidFill>
                  <a:srgbClr val="AAAAAA"/>
                </a:solidFill>
                <a:latin typeface="Courier New"/>
                <a:cs typeface="Courier New"/>
              </a:rPr>
              <a:t>Send</a:t>
            </a:r>
            <a:endParaRPr sz="800">
              <a:latin typeface="Courier New"/>
              <a:cs typeface="Courier New"/>
            </a:endParaRPr>
          </a:p>
          <a:p>
            <a:pPr marL="254000">
              <a:lnSpc>
                <a:spcPct val="100000"/>
              </a:lnSpc>
            </a:pP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netconf_payload 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=</a:t>
            </a:r>
            <a:r>
              <a:rPr sz="800" spc="40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netconf_template.format(int_name=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"GigabitEthernet2"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,</a:t>
            </a:r>
            <a:endParaRPr sz="800">
              <a:latin typeface="Courier New"/>
              <a:cs typeface="Courier New"/>
            </a:endParaRPr>
          </a:p>
          <a:p>
            <a:pPr marL="2787650">
              <a:lnSpc>
                <a:spcPct val="100000"/>
              </a:lnSpc>
            </a:pP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int_desc=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"Configured </a:t>
            </a:r>
            <a:r>
              <a:rPr sz="800" spc="-5" dirty="0">
                <a:solidFill>
                  <a:srgbClr val="AA5400"/>
                </a:solidFill>
                <a:latin typeface="Courier New"/>
                <a:cs typeface="Courier New"/>
              </a:rPr>
              <a:t>by 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NETCONF"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,  ip_address=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"10.255.255.1"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,  subnet_mask=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"255.255.255.0"</a:t>
            </a:r>
            <a:endParaRPr sz="800">
              <a:latin typeface="Courier New"/>
              <a:cs typeface="Courier New"/>
            </a:endParaRPr>
          </a:p>
          <a:p>
            <a:pPr marL="2787650">
              <a:lnSpc>
                <a:spcPct val="100000"/>
              </a:lnSpc>
            </a:pP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)</a:t>
            </a:r>
            <a:endParaRPr sz="800">
              <a:latin typeface="Courier New"/>
              <a:cs typeface="Courier New"/>
            </a:endParaRPr>
          </a:p>
          <a:p>
            <a:pPr marL="254000" marR="2646045">
              <a:lnSpc>
                <a:spcPct val="100000"/>
              </a:lnSpc>
            </a:pPr>
            <a:r>
              <a:rPr sz="800" spc="-10" dirty="0">
                <a:solidFill>
                  <a:srgbClr val="0000AA"/>
                </a:solidFill>
                <a:latin typeface="Courier New"/>
                <a:cs typeface="Courier New"/>
              </a:rPr>
              <a:t>print</a:t>
            </a:r>
            <a:r>
              <a:rPr sz="800" spc="-10" dirty="0">
                <a:latin typeface="Courier New"/>
                <a:cs typeface="Courier New"/>
              </a:rPr>
              <a:t>(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"Configuration </a:t>
            </a:r>
            <a:r>
              <a:rPr sz="800" spc="-5" dirty="0">
                <a:solidFill>
                  <a:srgbClr val="AA5400"/>
                </a:solidFill>
                <a:latin typeface="Courier New"/>
                <a:cs typeface="Courier New"/>
              </a:rPr>
              <a:t>Payload:"</a:t>
            </a:r>
            <a:r>
              <a:rPr sz="800" spc="-5" dirty="0">
                <a:latin typeface="Courier New"/>
                <a:cs typeface="Courier New"/>
              </a:rPr>
              <a:t>)  </a:t>
            </a:r>
            <a:r>
              <a:rPr sz="800" spc="-10" dirty="0">
                <a:solidFill>
                  <a:srgbClr val="0000AA"/>
                </a:solidFill>
                <a:latin typeface="Courier New"/>
                <a:cs typeface="Courier New"/>
              </a:rPr>
              <a:t>print</a:t>
            </a:r>
            <a:r>
              <a:rPr sz="800" spc="-10" dirty="0">
                <a:latin typeface="Courier New"/>
                <a:cs typeface="Courier New"/>
              </a:rPr>
              <a:t>(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"----------------------"</a:t>
            </a:r>
            <a:r>
              <a:rPr sz="800" spc="-10" dirty="0">
                <a:latin typeface="Courier New"/>
                <a:cs typeface="Courier New"/>
              </a:rPr>
              <a:t>)</a:t>
            </a:r>
            <a:endParaRPr sz="800">
              <a:latin typeface="Courier New"/>
              <a:cs typeface="Courier New"/>
            </a:endParaRPr>
          </a:p>
          <a:p>
            <a:pPr marL="254000">
              <a:lnSpc>
                <a:spcPct val="100000"/>
              </a:lnSpc>
            </a:pPr>
            <a:r>
              <a:rPr sz="800" spc="-10" dirty="0">
                <a:solidFill>
                  <a:srgbClr val="0000AA"/>
                </a:solidFill>
                <a:latin typeface="Courier New"/>
                <a:cs typeface="Courier New"/>
              </a:rPr>
              <a:t>print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(netconf_payload)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850">
              <a:latin typeface="Courier New"/>
              <a:cs typeface="Courier New"/>
            </a:endParaRPr>
          </a:p>
          <a:p>
            <a:pPr marL="254000" algn="just">
              <a:lnSpc>
                <a:spcPct val="100000"/>
              </a:lnSpc>
            </a:pPr>
            <a:r>
              <a:rPr sz="800" spc="-5" dirty="0">
                <a:solidFill>
                  <a:srgbClr val="0000AA"/>
                </a:solidFill>
                <a:latin typeface="Courier New"/>
                <a:cs typeface="Courier New"/>
              </a:rPr>
              <a:t>with 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manager.connect(host=ios_xe1[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"address"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],</a:t>
            </a:r>
            <a:r>
              <a:rPr sz="800" spc="20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port=ios_xe1[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"port"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],</a:t>
            </a:r>
            <a:endParaRPr sz="800">
              <a:latin typeface="Courier New"/>
              <a:cs typeface="Courier New"/>
            </a:endParaRPr>
          </a:p>
          <a:p>
            <a:pPr marL="1520190" marR="1500505" algn="just">
              <a:lnSpc>
                <a:spcPct val="100000"/>
              </a:lnSpc>
            </a:pP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username=ios_xe1[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"username"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],  password=ios_xe1[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"password"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],  hostkey_verify=</a:t>
            </a:r>
            <a:r>
              <a:rPr sz="800" spc="-10" dirty="0">
                <a:solidFill>
                  <a:srgbClr val="00AAAA"/>
                </a:solidFill>
                <a:latin typeface="Courier New"/>
                <a:cs typeface="Courier New"/>
              </a:rPr>
              <a:t>False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) </a:t>
            </a:r>
            <a:r>
              <a:rPr sz="800" spc="-5" dirty="0">
                <a:solidFill>
                  <a:srgbClr val="0000AA"/>
                </a:solidFill>
                <a:latin typeface="Courier New"/>
                <a:cs typeface="Courier New"/>
              </a:rPr>
              <a:t>as</a:t>
            </a:r>
            <a:r>
              <a:rPr sz="800" spc="-15" dirty="0">
                <a:solidFill>
                  <a:srgbClr val="0000AA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m: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800">
              <a:latin typeface="Courier New"/>
              <a:cs typeface="Courier New"/>
            </a:endParaRPr>
          </a:p>
          <a:p>
            <a:pPr marL="495300">
              <a:lnSpc>
                <a:spcPct val="100000"/>
              </a:lnSpc>
              <a:spcBef>
                <a:spcPts val="5"/>
              </a:spcBef>
            </a:pPr>
            <a:r>
              <a:rPr sz="800" i="1" spc="-5" dirty="0">
                <a:solidFill>
                  <a:srgbClr val="AAAAAA"/>
                </a:solidFill>
                <a:latin typeface="Courier New"/>
                <a:cs typeface="Courier New"/>
              </a:rPr>
              <a:t># Send NETCONF</a:t>
            </a:r>
            <a:r>
              <a:rPr sz="800" i="1" spc="-3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800" i="1" spc="-10" dirty="0">
                <a:solidFill>
                  <a:srgbClr val="AAAAAA"/>
                </a:solidFill>
                <a:latin typeface="Courier New"/>
                <a:cs typeface="Courier New"/>
              </a:rPr>
              <a:t>&lt;edit-config&gt;</a:t>
            </a:r>
            <a:endParaRPr sz="800">
              <a:latin typeface="Courier New"/>
              <a:cs typeface="Courier New"/>
            </a:endParaRPr>
          </a:p>
          <a:p>
            <a:pPr marL="495300">
              <a:lnSpc>
                <a:spcPct val="100000"/>
              </a:lnSpc>
            </a:pP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netconf_reply = 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m.edit_config(netconf_payload,</a:t>
            </a:r>
            <a:r>
              <a:rPr sz="800" spc="-2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target=</a:t>
            </a:r>
            <a:r>
              <a:rPr sz="800" spc="-5" dirty="0">
                <a:solidFill>
                  <a:srgbClr val="AA5400"/>
                </a:solidFill>
                <a:latin typeface="Courier New"/>
                <a:cs typeface="Courier New"/>
              </a:rPr>
              <a:t>"running"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)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800">
              <a:latin typeface="Courier New"/>
              <a:cs typeface="Courier New"/>
            </a:endParaRPr>
          </a:p>
          <a:p>
            <a:pPr marL="495300">
              <a:lnSpc>
                <a:spcPct val="100000"/>
              </a:lnSpc>
            </a:pPr>
            <a:r>
              <a:rPr sz="800" i="1" spc="-5" dirty="0">
                <a:solidFill>
                  <a:srgbClr val="AAAAAA"/>
                </a:solidFill>
                <a:latin typeface="Courier New"/>
                <a:cs typeface="Courier New"/>
              </a:rPr>
              <a:t># Print the NETCONF</a:t>
            </a:r>
            <a:r>
              <a:rPr sz="800" i="1" spc="-45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800" i="1" spc="-5" dirty="0">
                <a:solidFill>
                  <a:srgbClr val="AAAAAA"/>
                </a:solidFill>
                <a:latin typeface="Courier New"/>
                <a:cs typeface="Courier New"/>
              </a:rPr>
              <a:t>Reply</a:t>
            </a:r>
            <a:endParaRPr sz="800">
              <a:latin typeface="Courier New"/>
              <a:cs typeface="Courier New"/>
            </a:endParaRPr>
          </a:p>
          <a:p>
            <a:pPr marL="495300">
              <a:lnSpc>
                <a:spcPct val="100000"/>
              </a:lnSpc>
            </a:pPr>
            <a:r>
              <a:rPr sz="800" spc="-10" dirty="0">
                <a:solidFill>
                  <a:srgbClr val="0000AA"/>
                </a:solidFill>
                <a:latin typeface="Courier New"/>
                <a:cs typeface="Courier New"/>
              </a:rPr>
              <a:t>print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(netconf_reply)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3939" y="1291678"/>
            <a:ext cx="3347085" cy="2078989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8905" marR="5080" indent="-116839">
              <a:lnSpc>
                <a:spcPts val="1689"/>
              </a:lnSpc>
              <a:spcBef>
                <a:spcPts val="350"/>
              </a:spcBef>
              <a:buSzPct val="59375"/>
              <a:buChar char="•"/>
              <a:tabLst>
                <a:tab pos="129539" algn="l"/>
              </a:tabLst>
            </a:pP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example4.py: </a:t>
            </a:r>
            <a:r>
              <a:rPr sz="1600" dirty="0">
                <a:solidFill>
                  <a:srgbClr val="282828"/>
                </a:solidFill>
                <a:latin typeface="Arial"/>
                <a:cs typeface="Arial"/>
              </a:rPr>
              <a:t>Editing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configuration 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with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ncclient</a:t>
            </a:r>
            <a:endParaRPr sz="1600">
              <a:latin typeface="Arial"/>
              <a:cs typeface="Arial"/>
            </a:endParaRPr>
          </a:p>
          <a:p>
            <a:pPr marL="128905" marR="83820" indent="-116839">
              <a:lnSpc>
                <a:spcPts val="1820"/>
              </a:lnSpc>
              <a:spcBef>
                <a:spcPts val="1260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spc="25" dirty="0">
                <a:solidFill>
                  <a:srgbClr val="E1221A"/>
                </a:solidFill>
                <a:latin typeface="Arial"/>
                <a:cs typeface="Arial"/>
              </a:rPr>
              <a:t>Constructing </a:t>
            </a:r>
            <a:r>
              <a:rPr sz="1600" spc="-10" dirty="0">
                <a:solidFill>
                  <a:srgbClr val="E1221A"/>
                </a:solidFill>
                <a:latin typeface="Arial"/>
                <a:cs typeface="Arial"/>
              </a:rPr>
              <a:t>XML </a:t>
            </a:r>
            <a:r>
              <a:rPr sz="1600" spc="25" dirty="0">
                <a:solidFill>
                  <a:srgbClr val="E1221A"/>
                </a:solidFill>
                <a:latin typeface="Arial"/>
                <a:cs typeface="Arial"/>
              </a:rPr>
              <a:t>Config </a:t>
            </a:r>
            <a:r>
              <a:rPr sz="1600" spc="-5" dirty="0">
                <a:solidFill>
                  <a:srgbClr val="E1221A"/>
                </a:solidFill>
                <a:latin typeface="Arial"/>
                <a:cs typeface="Arial"/>
              </a:rPr>
              <a:t>Payload  </a:t>
            </a:r>
            <a:r>
              <a:rPr sz="1600" spc="40" dirty="0">
                <a:solidFill>
                  <a:srgbClr val="E1221A"/>
                </a:solidFill>
                <a:latin typeface="Arial"/>
                <a:cs typeface="Arial"/>
              </a:rPr>
              <a:t>for</a:t>
            </a:r>
            <a:r>
              <a:rPr sz="1600" spc="35" dirty="0">
                <a:solidFill>
                  <a:srgbClr val="E1221A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E1221A"/>
                </a:solidFill>
                <a:latin typeface="Arial"/>
                <a:cs typeface="Arial"/>
              </a:rPr>
              <a:t>NETCONF</a:t>
            </a:r>
            <a:endParaRPr sz="1600">
              <a:latin typeface="Arial"/>
              <a:cs typeface="Arial"/>
            </a:endParaRPr>
          </a:p>
          <a:p>
            <a:pPr marL="128905" marR="174625" indent="-116839">
              <a:lnSpc>
                <a:spcPts val="1820"/>
              </a:lnSpc>
              <a:spcBef>
                <a:spcPts val="1105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spc="15" dirty="0">
                <a:solidFill>
                  <a:srgbClr val="74BE4A"/>
                </a:solidFill>
                <a:latin typeface="Arial"/>
                <a:cs typeface="Arial"/>
              </a:rPr>
              <a:t>Sending </a:t>
            </a:r>
            <a:r>
              <a:rPr sz="1600" spc="55" dirty="0">
                <a:solidFill>
                  <a:srgbClr val="74BE4A"/>
                </a:solidFill>
                <a:latin typeface="Arial"/>
                <a:cs typeface="Arial"/>
              </a:rPr>
              <a:t>&lt;edit-config&gt; </a:t>
            </a:r>
            <a:r>
              <a:rPr sz="1600" spc="25" dirty="0">
                <a:solidFill>
                  <a:srgbClr val="74BE4A"/>
                </a:solidFill>
                <a:latin typeface="Arial"/>
                <a:cs typeface="Arial"/>
              </a:rPr>
              <a:t>operation  </a:t>
            </a:r>
            <a:r>
              <a:rPr sz="1600" spc="35" dirty="0">
                <a:solidFill>
                  <a:srgbClr val="74BE4A"/>
                </a:solidFill>
                <a:latin typeface="Arial"/>
                <a:cs typeface="Arial"/>
              </a:rPr>
              <a:t>with</a:t>
            </a:r>
            <a:r>
              <a:rPr sz="1600" spc="25" dirty="0">
                <a:solidFill>
                  <a:srgbClr val="74BE4A"/>
                </a:solidFill>
                <a:latin typeface="Arial"/>
                <a:cs typeface="Arial"/>
              </a:rPr>
              <a:t> </a:t>
            </a:r>
            <a:r>
              <a:rPr sz="1600" spc="30" dirty="0">
                <a:solidFill>
                  <a:srgbClr val="74BE4A"/>
                </a:solidFill>
                <a:latin typeface="Arial"/>
                <a:cs typeface="Arial"/>
              </a:rPr>
              <a:t>ncclient</a:t>
            </a:r>
            <a:endParaRPr sz="160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969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spc="10" dirty="0">
                <a:solidFill>
                  <a:srgbClr val="1E4470"/>
                </a:solidFill>
                <a:latin typeface="Arial"/>
                <a:cs typeface="Arial"/>
              </a:rPr>
              <a:t>Verify</a:t>
            </a:r>
            <a:r>
              <a:rPr sz="1600" spc="40" dirty="0">
                <a:solidFill>
                  <a:srgbClr val="1E4470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1E4470"/>
                </a:solidFill>
                <a:latin typeface="Arial"/>
                <a:cs typeface="Arial"/>
              </a:rPr>
              <a:t>result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46278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Configuring </a:t>
            </a:r>
            <a:r>
              <a:rPr spc="30" dirty="0"/>
              <a:t>Interface</a:t>
            </a:r>
            <a:r>
              <a:rPr spc="35" dirty="0"/>
              <a:t> </a:t>
            </a:r>
            <a:r>
              <a:rPr dirty="0"/>
              <a:t>Details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819525" y="1626095"/>
            <a:ext cx="872490" cy="2835910"/>
            <a:chOff x="3819525" y="1626095"/>
            <a:chExt cx="872490" cy="2835910"/>
          </a:xfrm>
        </p:grpSpPr>
        <p:sp>
          <p:nvSpPr>
            <p:cNvPr id="7" name="object 7"/>
            <p:cNvSpPr/>
            <p:nvPr/>
          </p:nvSpPr>
          <p:spPr>
            <a:xfrm>
              <a:off x="4487037" y="2141601"/>
              <a:ext cx="45720" cy="479425"/>
            </a:xfrm>
            <a:custGeom>
              <a:avLst/>
              <a:gdLst/>
              <a:ahLst/>
              <a:cxnLst/>
              <a:rect l="l" t="t" r="r" b="b"/>
              <a:pathLst>
                <a:path w="45720" h="479425">
                  <a:moveTo>
                    <a:pt x="45720" y="479298"/>
                  </a:moveTo>
                  <a:lnTo>
                    <a:pt x="27924" y="478999"/>
                  </a:lnTo>
                  <a:lnTo>
                    <a:pt x="13392" y="478183"/>
                  </a:lnTo>
                  <a:lnTo>
                    <a:pt x="3593" y="476972"/>
                  </a:lnTo>
                  <a:lnTo>
                    <a:pt x="0" y="475488"/>
                  </a:lnTo>
                  <a:lnTo>
                    <a:pt x="0" y="3810"/>
                  </a:lnTo>
                  <a:lnTo>
                    <a:pt x="3593" y="2325"/>
                  </a:lnTo>
                  <a:lnTo>
                    <a:pt x="13392" y="1114"/>
                  </a:lnTo>
                  <a:lnTo>
                    <a:pt x="27924" y="298"/>
                  </a:lnTo>
                  <a:lnTo>
                    <a:pt x="45720" y="0"/>
                  </a:lnTo>
                </a:path>
              </a:pathLst>
            </a:custGeom>
            <a:ln w="57150">
              <a:solidFill>
                <a:srgbClr val="E122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19525" y="1711833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>
                  <a:moveTo>
                    <a:pt x="0" y="0"/>
                  </a:moveTo>
                  <a:lnTo>
                    <a:pt x="354660" y="0"/>
                  </a:lnTo>
                </a:path>
              </a:pathLst>
            </a:custGeom>
            <a:ln w="57150">
              <a:solidFill>
                <a:srgbClr val="E122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145610" y="1626095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122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94429" y="4010025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>
                  <a:moveTo>
                    <a:pt x="0" y="0"/>
                  </a:moveTo>
                  <a:lnTo>
                    <a:pt x="354660" y="0"/>
                  </a:lnTo>
                </a:path>
              </a:pathLst>
            </a:custGeom>
            <a:ln w="57150">
              <a:solidFill>
                <a:srgbClr val="74BE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20514" y="3924292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74BE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94429" y="4375785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>
                  <a:moveTo>
                    <a:pt x="0" y="0"/>
                  </a:moveTo>
                  <a:lnTo>
                    <a:pt x="354660" y="0"/>
                  </a:lnTo>
                </a:path>
              </a:pathLst>
            </a:custGeom>
            <a:ln w="57150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20514" y="4290052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1E4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307825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46278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Configuring </a:t>
            </a:r>
            <a:r>
              <a:rPr spc="30" dirty="0"/>
              <a:t>Interface</a:t>
            </a:r>
            <a:r>
              <a:rPr spc="35" dirty="0"/>
              <a:t> </a:t>
            </a:r>
            <a:r>
              <a:rPr dirty="0"/>
              <a:t>Details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1386" y="792480"/>
            <a:ext cx="8277859" cy="3785870"/>
            <a:chOff x="421386" y="792480"/>
            <a:chExt cx="8277859" cy="3785870"/>
          </a:xfrm>
        </p:grpSpPr>
        <p:sp>
          <p:nvSpPr>
            <p:cNvPr id="4" name="object 4"/>
            <p:cNvSpPr/>
            <p:nvPr/>
          </p:nvSpPr>
          <p:spPr>
            <a:xfrm>
              <a:off x="421386" y="792480"/>
              <a:ext cx="8277859" cy="3785870"/>
            </a:xfrm>
            <a:custGeom>
              <a:avLst/>
              <a:gdLst/>
              <a:ahLst/>
              <a:cxnLst/>
              <a:rect l="l" t="t" r="r" b="b"/>
              <a:pathLst>
                <a:path w="8277859" h="3785870">
                  <a:moveTo>
                    <a:pt x="8277606" y="0"/>
                  </a:moveTo>
                  <a:lnTo>
                    <a:pt x="0" y="0"/>
                  </a:lnTo>
                  <a:lnTo>
                    <a:pt x="0" y="3785616"/>
                  </a:lnTo>
                  <a:lnTo>
                    <a:pt x="8277606" y="3785616"/>
                  </a:lnTo>
                  <a:lnTo>
                    <a:pt x="8277606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0165" y="1162208"/>
              <a:ext cx="1502410" cy="0"/>
            </a:xfrm>
            <a:custGeom>
              <a:avLst/>
              <a:gdLst/>
              <a:ahLst/>
              <a:cxnLst/>
              <a:rect l="l" t="t" r="r" b="b"/>
              <a:pathLst>
                <a:path w="1502410">
                  <a:moveTo>
                    <a:pt x="0" y="0"/>
                  </a:moveTo>
                  <a:lnTo>
                    <a:pt x="1501913" y="0"/>
                  </a:lnTo>
                </a:path>
              </a:pathLst>
            </a:custGeom>
            <a:ln w="6743">
              <a:solidFill>
                <a:srgbClr val="FEFEF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57236" y="806894"/>
            <a:ext cx="5089525" cy="342011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3089910">
              <a:lnSpc>
                <a:spcPts val="1030"/>
              </a:lnSpc>
              <a:spcBef>
                <a:spcPts val="175"/>
              </a:spcBef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DevNet$ python </a:t>
            </a:r>
            <a:r>
              <a:rPr sz="900" spc="-5" dirty="0">
                <a:solidFill>
                  <a:srgbClr val="FFFFFF"/>
                </a:solidFill>
                <a:latin typeface="Courier New"/>
                <a:cs typeface="Courier New"/>
              </a:rPr>
              <a:t>-i 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example4.py  Configuration</a:t>
            </a:r>
            <a:r>
              <a:rPr sz="9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Payload: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1055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&lt;config&gt;</a:t>
            </a:r>
            <a:endParaRPr sz="900">
              <a:latin typeface="Courier New"/>
              <a:cs typeface="Courier New"/>
            </a:endParaRPr>
          </a:p>
          <a:p>
            <a:pPr marL="149860">
              <a:lnSpc>
                <a:spcPts val="1025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&lt;interfaces</a:t>
            </a:r>
            <a:r>
              <a:rPr sz="9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xmlns="urn:ietf:params:xml:ns:yang:ietf-interfaces"&gt;</a:t>
            </a:r>
            <a:endParaRPr sz="900">
              <a:latin typeface="Courier New"/>
              <a:cs typeface="Courier New"/>
            </a:endParaRPr>
          </a:p>
          <a:p>
            <a:pPr marL="640080">
              <a:lnSpc>
                <a:spcPts val="1025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&lt;interface&gt;</a:t>
            </a:r>
            <a:endParaRPr sz="900">
              <a:latin typeface="Courier New"/>
              <a:cs typeface="Courier New"/>
            </a:endParaRPr>
          </a:p>
          <a:p>
            <a:pPr marL="777240">
              <a:lnSpc>
                <a:spcPts val="1025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&lt;name&gt;GigabitEthernet2&lt;/name&gt;</a:t>
            </a:r>
            <a:endParaRPr sz="900">
              <a:latin typeface="Courier New"/>
              <a:cs typeface="Courier New"/>
            </a:endParaRPr>
          </a:p>
          <a:p>
            <a:pPr marL="777240">
              <a:lnSpc>
                <a:spcPts val="1025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&lt;description&gt;Configured </a:t>
            </a:r>
            <a:r>
              <a:rPr sz="900" spc="-5" dirty="0">
                <a:solidFill>
                  <a:srgbClr val="FFFFFF"/>
                </a:solidFill>
                <a:latin typeface="Courier New"/>
                <a:cs typeface="Courier New"/>
              </a:rPr>
              <a:t>by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 NETCONF&lt;/description&gt;</a:t>
            </a:r>
            <a:endParaRPr sz="900">
              <a:latin typeface="Courier New"/>
              <a:cs typeface="Courier New"/>
            </a:endParaRPr>
          </a:p>
          <a:p>
            <a:pPr marL="1309370" marR="5080" indent="-532765">
              <a:lnSpc>
                <a:spcPts val="1030"/>
              </a:lnSpc>
              <a:spcBef>
                <a:spcPts val="50"/>
              </a:spcBef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&lt;type xmlns:ianaift="urn:ietf:params:xml:ns:yang:iana-if-type"&gt;  ianaift:ethernetCsmacd</a:t>
            </a:r>
            <a:endParaRPr sz="900">
              <a:latin typeface="Courier New"/>
              <a:cs typeface="Courier New"/>
            </a:endParaRPr>
          </a:p>
          <a:p>
            <a:pPr marL="763270">
              <a:lnSpc>
                <a:spcPts val="969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&lt;/type&gt;</a:t>
            </a:r>
            <a:endParaRPr sz="900">
              <a:latin typeface="Courier New"/>
              <a:cs typeface="Courier New"/>
            </a:endParaRPr>
          </a:p>
          <a:p>
            <a:pPr marL="777240">
              <a:lnSpc>
                <a:spcPts val="1025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&lt;enabled&gt;true&lt;/enabled&gt;</a:t>
            </a:r>
            <a:endParaRPr sz="900">
              <a:latin typeface="Courier New"/>
              <a:cs typeface="Courier New"/>
            </a:endParaRPr>
          </a:p>
          <a:p>
            <a:pPr marL="777240">
              <a:lnSpc>
                <a:spcPts val="1025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&lt;ipv4 xmlns="urn:ietf:params:xml:ns:yang:ietf-ip"&gt;</a:t>
            </a:r>
            <a:endParaRPr sz="900">
              <a:latin typeface="Courier New"/>
              <a:cs typeface="Courier New"/>
            </a:endParaRPr>
          </a:p>
          <a:p>
            <a:pPr marL="1324610">
              <a:lnSpc>
                <a:spcPts val="1025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&lt;address&gt;</a:t>
            </a:r>
            <a:endParaRPr sz="900">
              <a:latin typeface="Courier New"/>
              <a:cs typeface="Courier New"/>
            </a:endParaRPr>
          </a:p>
          <a:p>
            <a:pPr marL="1461770">
              <a:lnSpc>
                <a:spcPts val="1025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&lt;ip&gt;10.255.255.1&lt;/ip&gt;</a:t>
            </a:r>
            <a:endParaRPr sz="900">
              <a:latin typeface="Courier New"/>
              <a:cs typeface="Courier New"/>
            </a:endParaRPr>
          </a:p>
          <a:p>
            <a:pPr marL="1461770">
              <a:lnSpc>
                <a:spcPts val="1025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&lt;netmask&gt;255.255.255.0&lt;/netmask&gt;</a:t>
            </a:r>
            <a:endParaRPr sz="900">
              <a:latin typeface="Courier New"/>
              <a:cs typeface="Courier New"/>
            </a:endParaRPr>
          </a:p>
          <a:p>
            <a:pPr marL="1324610">
              <a:lnSpc>
                <a:spcPts val="1025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&lt;/address&gt;</a:t>
            </a:r>
            <a:endParaRPr sz="900">
              <a:latin typeface="Courier New"/>
              <a:cs typeface="Courier New"/>
            </a:endParaRPr>
          </a:p>
          <a:p>
            <a:pPr marL="776605">
              <a:lnSpc>
                <a:spcPts val="1025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&lt;/ipv4&gt;</a:t>
            </a:r>
            <a:endParaRPr sz="900">
              <a:latin typeface="Courier New"/>
              <a:cs typeface="Courier New"/>
            </a:endParaRPr>
          </a:p>
          <a:p>
            <a:pPr marL="639445">
              <a:lnSpc>
                <a:spcPts val="1025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&lt;/interface&gt;</a:t>
            </a:r>
            <a:endParaRPr sz="900">
              <a:latin typeface="Courier New"/>
              <a:cs typeface="Courier New"/>
            </a:endParaRPr>
          </a:p>
          <a:p>
            <a:pPr marL="149860">
              <a:lnSpc>
                <a:spcPts val="1025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&lt;/interfaces&gt;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55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&lt;/config&gt;</a:t>
            </a: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Courier New"/>
              <a:cs typeface="Courier New"/>
            </a:endParaRPr>
          </a:p>
          <a:p>
            <a:pPr marL="12700">
              <a:lnSpc>
                <a:spcPts val="1055"/>
              </a:lnSpc>
              <a:spcBef>
                <a:spcPts val="5"/>
              </a:spcBef>
            </a:pPr>
            <a:r>
              <a:rPr sz="900" spc="-5" dirty="0">
                <a:solidFill>
                  <a:srgbClr val="FFFFFF"/>
                </a:solidFill>
                <a:latin typeface="Courier New"/>
                <a:cs typeface="Courier New"/>
              </a:rPr>
              <a:t>&lt;?xml 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version="1.0"</a:t>
            </a:r>
            <a:r>
              <a:rPr sz="9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encoding="UTF-8"?&gt;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25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&lt;rpc-reply xmlns=”urn.." message-id=”..9784"</a:t>
            </a:r>
            <a:r>
              <a:rPr sz="9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xmlns:nc="urn.."&gt;</a:t>
            </a:r>
            <a:endParaRPr sz="900">
              <a:latin typeface="Courier New"/>
              <a:cs typeface="Courier New"/>
            </a:endParaRPr>
          </a:p>
          <a:p>
            <a:pPr marL="149225">
              <a:lnSpc>
                <a:spcPts val="1025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&lt;ok/&gt;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ts val="1055"/>
              </a:lnSpc>
            </a:pPr>
            <a:r>
              <a:rPr sz="900" spc="-10" dirty="0">
                <a:solidFill>
                  <a:srgbClr val="FFFFFF"/>
                </a:solidFill>
                <a:latin typeface="Courier New"/>
                <a:cs typeface="Courier New"/>
              </a:rPr>
              <a:t>&lt;/rpc-reply&gt;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63130" y="4327905"/>
            <a:ext cx="20624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Example edited for simplicity and</a:t>
            </a:r>
            <a:r>
              <a:rPr sz="900" i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i="1" spc="-5" dirty="0">
                <a:solidFill>
                  <a:srgbClr val="FFFFFF"/>
                </a:solidFill>
                <a:latin typeface="Arial"/>
                <a:cs typeface="Arial"/>
              </a:rPr>
              <a:t>brevity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78607" y="3933436"/>
            <a:ext cx="410209" cy="171450"/>
            <a:chOff x="1078607" y="3933436"/>
            <a:chExt cx="410209" cy="171450"/>
          </a:xfrm>
        </p:grpSpPr>
        <p:sp>
          <p:nvSpPr>
            <p:cNvPr id="9" name="object 9"/>
            <p:cNvSpPr/>
            <p:nvPr/>
          </p:nvSpPr>
          <p:spPr>
            <a:xfrm>
              <a:off x="1221486" y="4019168"/>
              <a:ext cx="267335" cy="0"/>
            </a:xfrm>
            <a:custGeom>
              <a:avLst/>
              <a:gdLst/>
              <a:ahLst/>
              <a:cxnLst/>
              <a:rect l="l" t="t" r="r" b="b"/>
              <a:pathLst>
                <a:path w="267334">
                  <a:moveTo>
                    <a:pt x="266928" y="0"/>
                  </a:moveTo>
                  <a:lnTo>
                    <a:pt x="0" y="0"/>
                  </a:lnTo>
                </a:path>
              </a:pathLst>
            </a:custGeom>
            <a:ln w="57150">
              <a:solidFill>
                <a:srgbClr val="E122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78607" y="3933436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4" h="171450">
                  <a:moveTo>
                    <a:pt x="171450" y="0"/>
                  </a:moveTo>
                  <a:lnTo>
                    <a:pt x="0" y="85737"/>
                  </a:lnTo>
                  <a:lnTo>
                    <a:pt x="171462" y="171449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E122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22726819"/>
      </p:ext>
    </p:extLst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69488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Saving </a:t>
            </a:r>
            <a:r>
              <a:rPr spc="-20" dirty="0"/>
              <a:t>Running </a:t>
            </a:r>
            <a:r>
              <a:rPr spc="30" dirty="0"/>
              <a:t>Configuration </a:t>
            </a:r>
            <a:r>
              <a:rPr spc="65" dirty="0"/>
              <a:t>with</a:t>
            </a:r>
            <a:r>
              <a:rPr spc="165" dirty="0"/>
              <a:t> </a:t>
            </a:r>
            <a:r>
              <a:rPr spc="50" dirty="0"/>
              <a:t>ncclient</a:t>
            </a:r>
          </a:p>
        </p:txBody>
      </p:sp>
      <p:sp>
        <p:nvSpPr>
          <p:cNvPr id="3" name="object 3"/>
          <p:cNvSpPr/>
          <p:nvPr/>
        </p:nvSpPr>
        <p:spPr>
          <a:xfrm>
            <a:off x="3875913" y="1596771"/>
            <a:ext cx="5268595" cy="2462530"/>
          </a:xfrm>
          <a:custGeom>
            <a:avLst/>
            <a:gdLst/>
            <a:ahLst/>
            <a:cxnLst/>
            <a:rect l="l" t="t" r="r" b="b"/>
            <a:pathLst>
              <a:path w="5268595" h="2462529">
                <a:moveTo>
                  <a:pt x="0" y="0"/>
                </a:moveTo>
                <a:lnTo>
                  <a:pt x="5268468" y="0"/>
                </a:lnTo>
                <a:lnTo>
                  <a:pt x="5268468" y="2462022"/>
                </a:lnTo>
                <a:lnTo>
                  <a:pt x="0" y="2462022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54017" y="1618894"/>
            <a:ext cx="18611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from </a:t>
            </a:r>
            <a:r>
              <a:rPr sz="700" u="sng" dirty="0">
                <a:solidFill>
                  <a:srgbClr val="00AAAA"/>
                </a:solidFill>
                <a:uFill>
                  <a:solidFill>
                    <a:srgbClr val="00AAAA"/>
                  </a:solidFill>
                </a:uFill>
                <a:latin typeface="Courier New"/>
                <a:cs typeface="Courier New"/>
              </a:rPr>
              <a:t>device_info</a:t>
            </a:r>
            <a:r>
              <a:rPr sz="700" dirty="0">
                <a:solidFill>
                  <a:srgbClr val="00AAAA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import </a:t>
            </a:r>
            <a:r>
              <a:rPr sz="700" dirty="0">
                <a:latin typeface="Courier New"/>
                <a:cs typeface="Courier New"/>
              </a:rPr>
              <a:t>ios_xe1  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from </a:t>
            </a:r>
            <a:r>
              <a:rPr sz="700" u="sng" dirty="0">
                <a:solidFill>
                  <a:srgbClr val="00AAAA"/>
                </a:solidFill>
                <a:uFill>
                  <a:solidFill>
                    <a:srgbClr val="00AAAA"/>
                  </a:solidFill>
                </a:uFill>
                <a:latin typeface="Courier New"/>
                <a:cs typeface="Courier New"/>
              </a:rPr>
              <a:t>ncclient</a:t>
            </a:r>
            <a:r>
              <a:rPr sz="700" dirty="0">
                <a:solidFill>
                  <a:srgbClr val="00AAAA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import 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manager,</a:t>
            </a:r>
            <a:r>
              <a:rPr sz="700" spc="-5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xml_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54017" y="2045614"/>
            <a:ext cx="294132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if</a:t>
            </a:r>
            <a:r>
              <a:rPr sz="700" u="sng" dirty="0">
                <a:solidFill>
                  <a:srgbClr val="0000AA"/>
                </a:solidFill>
                <a:uFill>
                  <a:solidFill>
                    <a:srgbClr val="272727"/>
                  </a:solidFill>
                </a:u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name ==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'</a:t>
            </a:r>
            <a:r>
              <a:rPr sz="700" u="sng" dirty="0">
                <a:solidFill>
                  <a:srgbClr val="AA5400"/>
                </a:solidFill>
                <a:uFill>
                  <a:solidFill>
                    <a:srgbClr val="A95300"/>
                  </a:solidFill>
                </a:u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main</a:t>
            </a:r>
            <a:r>
              <a:rPr sz="700" u="sng" spc="15" dirty="0">
                <a:solidFill>
                  <a:srgbClr val="AA5400"/>
                </a:solidFill>
                <a:uFill>
                  <a:solidFill>
                    <a:srgbClr val="A95300"/>
                  </a:solidFill>
                </a:u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'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:</a:t>
            </a:r>
            <a:endParaRPr sz="700">
              <a:latin typeface="Courier New"/>
              <a:cs typeface="Courier New"/>
            </a:endParaRPr>
          </a:p>
          <a:p>
            <a:pPr marL="227965">
              <a:lnSpc>
                <a:spcPct val="100000"/>
              </a:lnSpc>
            </a:pP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with</a:t>
            </a:r>
            <a:r>
              <a:rPr sz="700" spc="-15" dirty="0">
                <a:solidFill>
                  <a:srgbClr val="0000AA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manager.connect(host=ios_xe1[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"address"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],</a:t>
            </a:r>
            <a:endParaRPr sz="700">
              <a:latin typeface="Courier New"/>
              <a:cs typeface="Courier New"/>
            </a:endParaRPr>
          </a:p>
          <a:p>
            <a:pPr marL="1362075" marR="5080">
              <a:lnSpc>
                <a:spcPct val="100000"/>
              </a:lnSpc>
            </a:pP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port=ios_xe1[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"port"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],  username=ios_xe1[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"username"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],  password=ios_xe1[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"password"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],  hostkey_verify=</a:t>
            </a:r>
            <a:r>
              <a:rPr sz="700" dirty="0">
                <a:solidFill>
                  <a:srgbClr val="00AAAA"/>
                </a:solidFill>
                <a:latin typeface="Courier New"/>
                <a:cs typeface="Courier New"/>
              </a:rPr>
              <a:t>False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) </a:t>
            </a: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as</a:t>
            </a:r>
            <a:r>
              <a:rPr sz="700" spc="-20" dirty="0">
                <a:solidFill>
                  <a:srgbClr val="0000AA"/>
                </a:solidFill>
                <a:latin typeface="Courier New"/>
                <a:cs typeface="Courier New"/>
              </a:rPr>
              <a:t> </a:t>
            </a:r>
            <a:r>
              <a:rPr sz="700" spc="-5" dirty="0">
                <a:solidFill>
                  <a:srgbClr val="282828"/>
                </a:solidFill>
                <a:latin typeface="Courier New"/>
                <a:cs typeface="Courier New"/>
              </a:rPr>
              <a:t>m: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6147" y="2899263"/>
            <a:ext cx="46151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# Build </a:t>
            </a:r>
            <a:r>
              <a:rPr sz="700" i="1" spc="-5" dirty="0">
                <a:solidFill>
                  <a:srgbClr val="AAAAAA"/>
                </a:solidFill>
                <a:latin typeface="Courier New"/>
                <a:cs typeface="Courier New"/>
              </a:rPr>
              <a:t>XML </a:t>
            </a: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Payload for the</a:t>
            </a:r>
            <a:r>
              <a:rPr sz="700" i="1" spc="35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700" i="1" spc="-5" dirty="0">
                <a:solidFill>
                  <a:srgbClr val="AAAAAA"/>
                </a:solidFill>
                <a:latin typeface="Courier New"/>
                <a:cs typeface="Courier New"/>
              </a:rPr>
              <a:t>RPC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700" dirty="0">
                <a:latin typeface="Courier New"/>
                <a:cs typeface="Courier New"/>
              </a:rPr>
              <a:t>save_body =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'&lt;cisco-ia:save-config</a:t>
            </a:r>
            <a:r>
              <a:rPr sz="700" spc="-25" dirty="0">
                <a:solidFill>
                  <a:srgbClr val="AA5400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xmlns:cisco-ia="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  <a:hlinkClick r:id="rId2"/>
              </a:rPr>
              <a:t>http://cisco.com/yang/cisco-ia</a:t>
            </a:r>
            <a:r>
              <a:rPr sz="700" dirty="0">
                <a:solidFill>
                  <a:srgbClr val="AA5400"/>
                </a:solidFill>
                <a:latin typeface="Courier New"/>
                <a:cs typeface="Courier New"/>
              </a:rPr>
              <a:t>"/&gt;'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6058" y="3326044"/>
            <a:ext cx="245491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# Send </a:t>
            </a:r>
            <a:r>
              <a:rPr sz="700" i="1" spc="-5" dirty="0">
                <a:solidFill>
                  <a:srgbClr val="AAAAAA"/>
                </a:solidFill>
                <a:latin typeface="Courier New"/>
                <a:cs typeface="Courier New"/>
              </a:rPr>
              <a:t>the </a:t>
            </a: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RPC to the</a:t>
            </a:r>
            <a:r>
              <a:rPr sz="700" i="1" spc="25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Device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save_rpc =</a:t>
            </a:r>
            <a:r>
              <a:rPr sz="700" spc="-50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m.dispatch(xml_.to_ele(save_body))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# Print </a:t>
            </a:r>
            <a:r>
              <a:rPr sz="700" i="1" spc="-5" dirty="0">
                <a:solidFill>
                  <a:srgbClr val="AAAAAA"/>
                </a:solidFill>
                <a:latin typeface="Courier New"/>
                <a:cs typeface="Courier New"/>
              </a:rPr>
              <a:t>the </a:t>
            </a: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NETCONF</a:t>
            </a:r>
            <a:r>
              <a:rPr sz="700" i="1" spc="2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700" i="1" dirty="0">
                <a:solidFill>
                  <a:srgbClr val="AAAAAA"/>
                </a:solidFill>
                <a:latin typeface="Courier New"/>
                <a:cs typeface="Courier New"/>
              </a:rPr>
              <a:t>Reply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700" dirty="0">
                <a:solidFill>
                  <a:srgbClr val="0000AA"/>
                </a:solidFill>
                <a:latin typeface="Courier New"/>
                <a:cs typeface="Courier New"/>
              </a:rPr>
              <a:t>print</a:t>
            </a:r>
            <a:r>
              <a:rPr sz="700" dirty="0">
                <a:solidFill>
                  <a:srgbClr val="282828"/>
                </a:solidFill>
                <a:latin typeface="Courier New"/>
                <a:cs typeface="Courier New"/>
              </a:rPr>
              <a:t>(save_rpc)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138" y="1226718"/>
            <a:ext cx="2670810" cy="2078989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8905" marR="5080" indent="-116839">
              <a:lnSpc>
                <a:spcPts val="1820"/>
              </a:lnSpc>
              <a:spcBef>
                <a:spcPts val="24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example5.py: </a:t>
            </a: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Save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running 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configuration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with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ncclient</a:t>
            </a:r>
            <a:endParaRPr sz="1600">
              <a:latin typeface="Arial"/>
              <a:cs typeface="Arial"/>
            </a:endParaRPr>
          </a:p>
          <a:p>
            <a:pPr marL="128905" marR="205104" indent="-116839">
              <a:lnSpc>
                <a:spcPts val="1820"/>
              </a:lnSpc>
              <a:spcBef>
                <a:spcPts val="1105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spc="25" dirty="0">
                <a:solidFill>
                  <a:srgbClr val="E1221A"/>
                </a:solidFill>
                <a:latin typeface="Arial"/>
                <a:cs typeface="Arial"/>
              </a:rPr>
              <a:t>Constructing </a:t>
            </a:r>
            <a:r>
              <a:rPr sz="1600" spc="-10" dirty="0">
                <a:solidFill>
                  <a:srgbClr val="E1221A"/>
                </a:solidFill>
                <a:latin typeface="Arial"/>
                <a:cs typeface="Arial"/>
              </a:rPr>
              <a:t>XML </a:t>
            </a:r>
            <a:r>
              <a:rPr sz="1600" spc="25" dirty="0">
                <a:solidFill>
                  <a:srgbClr val="E1221A"/>
                </a:solidFill>
                <a:latin typeface="Arial"/>
                <a:cs typeface="Arial"/>
              </a:rPr>
              <a:t>Config  </a:t>
            </a:r>
            <a:r>
              <a:rPr sz="1600" spc="-5" dirty="0">
                <a:solidFill>
                  <a:srgbClr val="E1221A"/>
                </a:solidFill>
                <a:latin typeface="Arial"/>
                <a:cs typeface="Arial"/>
              </a:rPr>
              <a:t>Payload </a:t>
            </a:r>
            <a:r>
              <a:rPr sz="1600" spc="40" dirty="0">
                <a:solidFill>
                  <a:srgbClr val="E1221A"/>
                </a:solidFill>
                <a:latin typeface="Arial"/>
                <a:cs typeface="Arial"/>
              </a:rPr>
              <a:t>for </a:t>
            </a:r>
            <a:r>
              <a:rPr sz="1600" spc="-50" dirty="0">
                <a:solidFill>
                  <a:srgbClr val="E1221A"/>
                </a:solidFill>
                <a:latin typeface="Arial"/>
                <a:cs typeface="Arial"/>
              </a:rPr>
              <a:t>NETCONF</a:t>
            </a:r>
            <a:endParaRPr sz="1600">
              <a:latin typeface="Arial"/>
              <a:cs typeface="Arial"/>
            </a:endParaRPr>
          </a:p>
          <a:p>
            <a:pPr marL="128905" marR="429259" indent="-116839">
              <a:lnSpc>
                <a:spcPts val="1820"/>
              </a:lnSpc>
              <a:spcBef>
                <a:spcPts val="1105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spc="15" dirty="0">
                <a:solidFill>
                  <a:srgbClr val="74BE4A"/>
                </a:solidFill>
                <a:latin typeface="Arial"/>
                <a:cs typeface="Arial"/>
              </a:rPr>
              <a:t>Sending </a:t>
            </a:r>
            <a:r>
              <a:rPr sz="1600" spc="35" dirty="0">
                <a:solidFill>
                  <a:srgbClr val="74BE4A"/>
                </a:solidFill>
                <a:latin typeface="Arial"/>
                <a:cs typeface="Arial"/>
              </a:rPr>
              <a:t>custom </a:t>
            </a:r>
            <a:r>
              <a:rPr sz="1600" spc="5" dirty="0">
                <a:solidFill>
                  <a:srgbClr val="74BE4A"/>
                </a:solidFill>
                <a:latin typeface="Arial"/>
                <a:cs typeface="Arial"/>
              </a:rPr>
              <a:t>save  </a:t>
            </a:r>
            <a:r>
              <a:rPr sz="1600" spc="25" dirty="0">
                <a:solidFill>
                  <a:srgbClr val="74BE4A"/>
                </a:solidFill>
                <a:latin typeface="Arial"/>
                <a:cs typeface="Arial"/>
              </a:rPr>
              <a:t>operation </a:t>
            </a:r>
            <a:r>
              <a:rPr sz="1600" spc="35" dirty="0">
                <a:solidFill>
                  <a:srgbClr val="74BE4A"/>
                </a:solidFill>
                <a:latin typeface="Arial"/>
                <a:cs typeface="Arial"/>
              </a:rPr>
              <a:t>with</a:t>
            </a:r>
            <a:r>
              <a:rPr sz="1600" spc="-30" dirty="0">
                <a:solidFill>
                  <a:srgbClr val="74BE4A"/>
                </a:solidFill>
                <a:latin typeface="Arial"/>
                <a:cs typeface="Arial"/>
              </a:rPr>
              <a:t> </a:t>
            </a:r>
            <a:r>
              <a:rPr sz="1600" spc="30" dirty="0">
                <a:solidFill>
                  <a:srgbClr val="74BE4A"/>
                </a:solidFill>
                <a:latin typeface="Arial"/>
                <a:cs typeface="Arial"/>
              </a:rPr>
              <a:t>ncclient</a:t>
            </a:r>
            <a:endParaRPr sz="160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969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spc="10" dirty="0">
                <a:solidFill>
                  <a:srgbClr val="1E4470"/>
                </a:solidFill>
                <a:latin typeface="Arial"/>
                <a:cs typeface="Arial"/>
              </a:rPr>
              <a:t>Verify</a:t>
            </a:r>
            <a:r>
              <a:rPr sz="1600" spc="40" dirty="0">
                <a:solidFill>
                  <a:srgbClr val="1E4470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1E4470"/>
                </a:solidFill>
                <a:latin typeface="Arial"/>
                <a:cs typeface="Arial"/>
              </a:rPr>
              <a:t>result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11904" y="3026651"/>
            <a:ext cx="497840" cy="1008380"/>
            <a:chOff x="3811904" y="3026651"/>
            <a:chExt cx="497840" cy="1008380"/>
          </a:xfrm>
        </p:grpSpPr>
        <p:sp>
          <p:nvSpPr>
            <p:cNvPr id="10" name="object 10"/>
            <p:cNvSpPr/>
            <p:nvPr/>
          </p:nvSpPr>
          <p:spPr>
            <a:xfrm>
              <a:off x="3811904" y="3112389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>
                  <a:moveTo>
                    <a:pt x="0" y="0"/>
                  </a:moveTo>
                  <a:lnTo>
                    <a:pt x="354660" y="0"/>
                  </a:lnTo>
                </a:path>
              </a:pathLst>
            </a:custGeom>
            <a:ln w="57150">
              <a:solidFill>
                <a:srgbClr val="E122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37990" y="3026651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122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11904" y="3949064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>
                  <a:moveTo>
                    <a:pt x="0" y="0"/>
                  </a:moveTo>
                  <a:lnTo>
                    <a:pt x="354660" y="0"/>
                  </a:lnTo>
                </a:path>
              </a:pathLst>
            </a:custGeom>
            <a:ln w="57150">
              <a:solidFill>
                <a:srgbClr val="0050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37990" y="3863327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49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50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11904" y="3526916"/>
              <a:ext cx="354965" cy="0"/>
            </a:xfrm>
            <a:custGeom>
              <a:avLst/>
              <a:gdLst/>
              <a:ahLst/>
              <a:cxnLst/>
              <a:rect l="l" t="t" r="r" b="b"/>
              <a:pathLst>
                <a:path w="354964">
                  <a:moveTo>
                    <a:pt x="0" y="0"/>
                  </a:moveTo>
                  <a:lnTo>
                    <a:pt x="354660" y="0"/>
                  </a:lnTo>
                </a:path>
              </a:pathLst>
            </a:custGeom>
            <a:ln w="57150">
              <a:solidFill>
                <a:srgbClr val="6DBE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37990" y="3441179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DBE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533472" y="4959790"/>
            <a:ext cx="116839" cy="129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25" dirty="0">
                <a:solidFill>
                  <a:srgbClr val="282828"/>
                </a:solidFill>
                <a:latin typeface="Arial"/>
                <a:cs typeface="Arial"/>
              </a:rPr>
              <a:t>60</a:t>
            </a:r>
            <a:endParaRPr sz="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2645627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69488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Saving </a:t>
            </a:r>
            <a:r>
              <a:rPr spc="-20" dirty="0"/>
              <a:t>Running </a:t>
            </a:r>
            <a:r>
              <a:rPr spc="30" dirty="0"/>
              <a:t>Configuration </a:t>
            </a:r>
            <a:r>
              <a:rPr spc="65" dirty="0"/>
              <a:t>with</a:t>
            </a:r>
            <a:r>
              <a:rPr spc="165" dirty="0"/>
              <a:t> </a:t>
            </a:r>
            <a:r>
              <a:rPr spc="50" dirty="0"/>
              <a:t>ncclient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33472" y="4959790"/>
            <a:ext cx="116839" cy="129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25" dirty="0">
                <a:solidFill>
                  <a:srgbClr val="282828"/>
                </a:solidFill>
                <a:latin typeface="Arial"/>
                <a:cs typeface="Arial"/>
              </a:rPr>
              <a:t>61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2969" y="1763267"/>
            <a:ext cx="4525645" cy="519430"/>
          </a:xfrm>
          <a:prstGeom prst="rect">
            <a:avLst/>
          </a:prstGeom>
          <a:solidFill>
            <a:srgbClr val="282828"/>
          </a:solidFill>
          <a:ln w="28955">
            <a:solidFill>
              <a:srgbClr val="E1221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1235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&lt;result</a:t>
            </a:r>
            <a:r>
              <a:rPr sz="1200" spc="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xmlns=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  <a:hlinkClick r:id="rId2"/>
              </a:rPr>
              <a:t>'http://cisco.co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m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  <a:hlinkClick r:id="rId2"/>
              </a:rPr>
              <a:t>/yang/cisco-ia'&gt;</a:t>
            </a:r>
            <a:endParaRPr sz="1200">
              <a:latin typeface="Courier New"/>
              <a:cs typeface="Courier New"/>
            </a:endParaRPr>
          </a:p>
          <a:p>
            <a:pPr marL="54038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Save running-config</a:t>
            </a:r>
            <a:r>
              <a:rPr sz="12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successful</a:t>
            </a:r>
            <a:endParaRPr sz="1200">
              <a:latin typeface="Courier New"/>
              <a:cs typeface="Courier New"/>
            </a:endParaRPr>
          </a:p>
          <a:p>
            <a:pPr marL="86360">
              <a:lnSpc>
                <a:spcPts val="1410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&lt;/result&gt;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387" y="978408"/>
            <a:ext cx="8346440" cy="1569720"/>
          </a:xfrm>
          <a:prstGeom prst="rect">
            <a:avLst/>
          </a:prstGeom>
          <a:solidFill>
            <a:srgbClr val="282828"/>
          </a:solidFill>
        </p:spPr>
        <p:txBody>
          <a:bodyPr vert="horz" wrap="square" lIns="0" tIns="273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5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&lt;?xml version="1.0"</a:t>
            </a:r>
            <a:r>
              <a:rPr sz="1200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encoding="UTF-8"?&gt;</a:t>
            </a:r>
            <a:endParaRPr sz="1200">
              <a:latin typeface="Courier New"/>
              <a:cs typeface="Courier New"/>
            </a:endParaRPr>
          </a:p>
          <a:p>
            <a:pPr marL="1005840" marR="1989455" indent="-63881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&lt;rpc-reply xmlns="urn:ietf:params:xml:ns:netconf:base:1.0"  message-id="urn:uuid:d12c3cc5-f638-499e-9e57-c8d2402fdfeb"  xmlns:nc="urn:ietf:params:xml:ns:netconf:base:1.0"&gt;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Courier New"/>
              <a:cs typeface="Courier New"/>
            </a:endParaRPr>
          </a:p>
          <a:p>
            <a:pPr marL="27559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&lt;/rpc-reply&gt;</a:t>
            </a:r>
            <a:endParaRPr sz="12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98006550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12065">
              <a:lnSpc>
                <a:spcPct val="100000"/>
              </a:lnSpc>
              <a:spcBef>
                <a:spcPts val="1100"/>
              </a:spcBef>
              <a:buSzPct val="78125"/>
              <a:tabLst>
                <a:tab pos="182880" algn="l"/>
              </a:tabLst>
            </a:pPr>
            <a:r>
              <a:rPr lang="en-IN" sz="3600" b="1" spc="50" dirty="0">
                <a:solidFill>
                  <a:schemeClr val="tx1"/>
                </a:solidFill>
              </a:rPr>
              <a:t>NETCONF Summary</a:t>
            </a:r>
            <a:endParaRPr lang="en-IN" sz="36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37058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2720" y="139687"/>
            <a:ext cx="33159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NETCONF</a:t>
            </a:r>
            <a:r>
              <a:rPr spc="-30" dirty="0"/>
              <a:t> </a:t>
            </a:r>
            <a:r>
              <a:rPr spc="15" dirty="0"/>
              <a:t>Summary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2223" y="1164742"/>
            <a:ext cx="6257925" cy="113919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82245" indent="-170180">
              <a:lnSpc>
                <a:spcPct val="100000"/>
              </a:lnSpc>
              <a:spcBef>
                <a:spcPts val="1100"/>
              </a:spcBef>
              <a:buSzPct val="78125"/>
              <a:buChar char="•"/>
              <a:tabLst>
                <a:tab pos="182880" algn="l"/>
              </a:tabLst>
            </a:pP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elements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of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sz="1600" spc="-50" dirty="0">
                <a:solidFill>
                  <a:srgbClr val="282828"/>
                </a:solidFill>
                <a:latin typeface="Arial"/>
                <a:cs typeface="Arial"/>
              </a:rPr>
              <a:t>NETCONF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transport</a:t>
            </a:r>
            <a:r>
              <a:rPr sz="1600" spc="1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40" dirty="0">
                <a:solidFill>
                  <a:srgbClr val="282828"/>
                </a:solidFill>
                <a:latin typeface="Arial"/>
                <a:cs typeface="Arial"/>
              </a:rPr>
              <a:t>protocol</a:t>
            </a:r>
            <a:endParaRPr sz="1600">
              <a:latin typeface="Arial"/>
              <a:cs typeface="Arial"/>
            </a:endParaRPr>
          </a:p>
          <a:p>
            <a:pPr marL="182245" indent="-170180">
              <a:lnSpc>
                <a:spcPct val="100000"/>
              </a:lnSpc>
              <a:spcBef>
                <a:spcPts val="1000"/>
              </a:spcBef>
              <a:buSzPct val="78125"/>
              <a:buChar char="•"/>
              <a:tabLst>
                <a:tab pos="182880" algn="l"/>
              </a:tabLst>
            </a:pP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How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leverage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ncclient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use </a:t>
            </a:r>
            <a:r>
              <a:rPr sz="1600" spc="-50" dirty="0">
                <a:solidFill>
                  <a:srgbClr val="282828"/>
                </a:solidFill>
                <a:latin typeface="Arial"/>
                <a:cs typeface="Arial"/>
              </a:rPr>
              <a:t>NETCONF </a:t>
            </a: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in</a:t>
            </a:r>
            <a:r>
              <a:rPr sz="1600" spc="12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Python</a:t>
            </a:r>
            <a:endParaRPr sz="1600">
              <a:latin typeface="Arial"/>
              <a:cs typeface="Arial"/>
            </a:endParaRPr>
          </a:p>
          <a:p>
            <a:pPr marL="182245" indent="-170180">
              <a:lnSpc>
                <a:spcPct val="100000"/>
              </a:lnSpc>
              <a:spcBef>
                <a:spcPts val="1005"/>
              </a:spcBef>
              <a:buSzPct val="78125"/>
              <a:buChar char="•"/>
              <a:tabLst>
                <a:tab pos="182880" algn="l"/>
              </a:tabLst>
            </a:pP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Examples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retrieving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and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configuring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data </a:t>
            </a:r>
            <a:r>
              <a:rPr sz="1600" spc="40" dirty="0">
                <a:solidFill>
                  <a:srgbClr val="282828"/>
                </a:solidFill>
                <a:latin typeface="Arial"/>
                <a:cs typeface="Arial"/>
              </a:rPr>
              <a:t>from </a:t>
            </a:r>
            <a:r>
              <a:rPr sz="1600" spc="-30" dirty="0">
                <a:solidFill>
                  <a:srgbClr val="282828"/>
                </a:solidFill>
                <a:latin typeface="Arial"/>
                <a:cs typeface="Arial"/>
              </a:rPr>
              <a:t>a </a:t>
            </a:r>
            <a:r>
              <a:rPr sz="1600" spc="-50" dirty="0">
                <a:solidFill>
                  <a:srgbClr val="282828"/>
                </a:solidFill>
                <a:latin typeface="Arial"/>
                <a:cs typeface="Arial"/>
              </a:rPr>
              <a:t>NETCONF</a:t>
            </a:r>
            <a:r>
              <a:rPr sz="1600" spc="23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Agent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33472" y="4959790"/>
            <a:ext cx="11683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25" dirty="0">
                <a:solidFill>
                  <a:srgbClr val="282828"/>
                </a:solidFill>
                <a:latin typeface="Arial"/>
                <a:cs typeface="Arial"/>
              </a:rPr>
              <a:t>63</a:t>
            </a:r>
            <a:endParaRPr sz="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204160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939" y="1291678"/>
            <a:ext cx="3772535" cy="2078989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8905" marR="284480" indent="-116839">
              <a:lnSpc>
                <a:spcPts val="1820"/>
              </a:lnSpc>
              <a:spcBef>
                <a:spcPts val="245"/>
              </a:spcBef>
              <a:buClr>
                <a:srgbClr val="282828"/>
              </a:buClr>
              <a:buSzPct val="59375"/>
              <a:buFont typeface="Arial"/>
              <a:buChar char="•"/>
              <a:tabLst>
                <a:tab pos="129539" algn="l"/>
              </a:tabLst>
            </a:pP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A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programmatic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interface </a:t>
            </a:r>
            <a:r>
              <a:rPr sz="1600" spc="40" dirty="0">
                <a:solidFill>
                  <a:srgbClr val="282828"/>
                </a:solidFill>
                <a:latin typeface="Arial"/>
                <a:cs typeface="Arial"/>
              </a:rPr>
              <a:t>for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device 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configuration</a:t>
            </a:r>
            <a:endParaRPr sz="1600">
              <a:latin typeface="Arial"/>
              <a:cs typeface="Arial"/>
            </a:endParaRPr>
          </a:p>
          <a:p>
            <a:pPr marL="128905" marR="135890" indent="-116839">
              <a:lnSpc>
                <a:spcPts val="1820"/>
              </a:lnSpc>
              <a:spcBef>
                <a:spcPts val="110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Separation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of 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Configuration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and State  </a:t>
            </a:r>
            <a:r>
              <a:rPr sz="1600" spc="-15" dirty="0">
                <a:solidFill>
                  <a:srgbClr val="282828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 marL="128905" marR="417195" indent="-116839">
              <a:lnSpc>
                <a:spcPts val="1820"/>
              </a:lnSpc>
              <a:spcBef>
                <a:spcPts val="110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Ability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configure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"services" </a:t>
            </a:r>
            <a:r>
              <a:rPr sz="1600" spc="-25" dirty="0">
                <a:solidFill>
                  <a:srgbClr val="282828"/>
                </a:solidFill>
                <a:latin typeface="Arial"/>
                <a:cs typeface="Arial"/>
              </a:rPr>
              <a:t>NOT  </a:t>
            </a:r>
            <a:r>
              <a:rPr sz="1600" spc="40" dirty="0">
                <a:solidFill>
                  <a:srgbClr val="282828"/>
                </a:solidFill>
                <a:latin typeface="Arial"/>
                <a:cs typeface="Arial"/>
              </a:rPr>
              <a:t>"devices"</a:t>
            </a:r>
            <a:endParaRPr sz="160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969"/>
              </a:spcBef>
              <a:buSzPct val="59375"/>
              <a:buChar char="•"/>
              <a:tabLst>
                <a:tab pos="129539" algn="l"/>
              </a:tabLst>
            </a:pP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Integrated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error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checking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recovery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38" y="142177"/>
            <a:ext cx="7621771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8500" algn="l"/>
              </a:tabLst>
            </a:pPr>
            <a:r>
              <a:rPr spc="-125" dirty="0"/>
              <a:t>RFC</a:t>
            </a:r>
            <a:r>
              <a:rPr spc="50" dirty="0"/>
              <a:t> </a:t>
            </a:r>
            <a:r>
              <a:rPr spc="105" dirty="0"/>
              <a:t>3535:	</a:t>
            </a:r>
            <a:r>
              <a:rPr spc="20" dirty="0"/>
              <a:t>What </a:t>
            </a:r>
            <a:r>
              <a:rPr spc="-5" dirty="0"/>
              <a:t>is</a:t>
            </a:r>
            <a:r>
              <a:rPr spc="45" dirty="0"/>
              <a:t> Needed?</a:t>
            </a:r>
            <a:r>
              <a:rPr lang="en-IN" dirty="0"/>
              <a:t> Group to Decide the Next generation Network Programmability??</a:t>
            </a:r>
            <a:br>
              <a:rPr lang="en-IN" dirty="0"/>
            </a:br>
            <a:endParaRPr spc="45" dirty="0"/>
          </a:p>
        </p:txBody>
      </p:sp>
      <p:grpSp>
        <p:nvGrpSpPr>
          <p:cNvPr id="4" name="object 4"/>
          <p:cNvGrpSpPr/>
          <p:nvPr/>
        </p:nvGrpSpPr>
        <p:grpSpPr>
          <a:xfrm>
            <a:off x="4422136" y="1189355"/>
            <a:ext cx="3597910" cy="3954145"/>
            <a:chOff x="5546597" y="542202"/>
            <a:chExt cx="3597910" cy="3954145"/>
          </a:xfrm>
        </p:grpSpPr>
        <p:sp>
          <p:nvSpPr>
            <p:cNvPr id="5" name="object 5"/>
            <p:cNvSpPr/>
            <p:nvPr/>
          </p:nvSpPr>
          <p:spPr>
            <a:xfrm>
              <a:off x="5546597" y="1503426"/>
              <a:ext cx="3597402" cy="29923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01329" y="548679"/>
              <a:ext cx="1736089" cy="981075"/>
            </a:xfrm>
            <a:custGeom>
              <a:avLst/>
              <a:gdLst/>
              <a:ahLst/>
              <a:cxnLst/>
              <a:rect l="l" t="t" r="r" b="b"/>
              <a:pathLst>
                <a:path w="1736090" h="981075">
                  <a:moveTo>
                    <a:pt x="157177" y="322998"/>
                  </a:moveTo>
                  <a:lnTo>
                    <a:pt x="155269" y="280731"/>
                  </a:lnTo>
                  <a:lnTo>
                    <a:pt x="164066" y="240257"/>
                  </a:lnTo>
                  <a:lnTo>
                    <a:pt x="182635" y="202520"/>
                  </a:lnTo>
                  <a:lnTo>
                    <a:pt x="210042" y="168466"/>
                  </a:lnTo>
                  <a:lnTo>
                    <a:pt x="245353" y="139039"/>
                  </a:lnTo>
                  <a:lnTo>
                    <a:pt x="287634" y="115184"/>
                  </a:lnTo>
                  <a:lnTo>
                    <a:pt x="335951" y="97847"/>
                  </a:lnTo>
                  <a:lnTo>
                    <a:pt x="389371" y="87971"/>
                  </a:lnTo>
                  <a:lnTo>
                    <a:pt x="434516" y="86171"/>
                  </a:lnTo>
                  <a:lnTo>
                    <a:pt x="479120" y="90124"/>
                  </a:lnTo>
                  <a:lnTo>
                    <a:pt x="522264" y="99687"/>
                  </a:lnTo>
                  <a:lnTo>
                    <a:pt x="563031" y="114718"/>
                  </a:lnTo>
                  <a:lnTo>
                    <a:pt x="591068" y="83329"/>
                  </a:lnTo>
                  <a:lnTo>
                    <a:pt x="626450" y="58465"/>
                  </a:lnTo>
                  <a:lnTo>
                    <a:pt x="667438" y="40534"/>
                  </a:lnTo>
                  <a:lnTo>
                    <a:pt x="712294" y="29947"/>
                  </a:lnTo>
                  <a:lnTo>
                    <a:pt x="759278" y="27114"/>
                  </a:lnTo>
                  <a:lnTo>
                    <a:pt x="806653" y="32446"/>
                  </a:lnTo>
                  <a:lnTo>
                    <a:pt x="852680" y="46354"/>
                  </a:lnTo>
                  <a:lnTo>
                    <a:pt x="891027" y="66436"/>
                  </a:lnTo>
                  <a:lnTo>
                    <a:pt x="902451" y="74497"/>
                  </a:lnTo>
                  <a:lnTo>
                    <a:pt x="928863" y="44520"/>
                  </a:lnTo>
                  <a:lnTo>
                    <a:pt x="963374" y="21727"/>
                  </a:lnTo>
                  <a:lnTo>
                    <a:pt x="1003743" y="6695"/>
                  </a:lnTo>
                  <a:lnTo>
                    <a:pt x="1047730" y="0"/>
                  </a:lnTo>
                  <a:lnTo>
                    <a:pt x="1093093" y="2219"/>
                  </a:lnTo>
                  <a:lnTo>
                    <a:pt x="1137591" y="13930"/>
                  </a:lnTo>
                  <a:lnTo>
                    <a:pt x="1185701" y="41175"/>
                  </a:lnTo>
                  <a:lnTo>
                    <a:pt x="1198742" y="52894"/>
                  </a:lnTo>
                  <a:lnTo>
                    <a:pt x="1237588" y="25967"/>
                  </a:lnTo>
                  <a:lnTo>
                    <a:pt x="1282720" y="8428"/>
                  </a:lnTo>
                  <a:lnTo>
                    <a:pt x="1331517" y="443"/>
                  </a:lnTo>
                  <a:lnTo>
                    <a:pt x="1381358" y="2178"/>
                  </a:lnTo>
                  <a:lnTo>
                    <a:pt x="1429620" y="13798"/>
                  </a:lnTo>
                  <a:lnTo>
                    <a:pt x="1473684" y="35470"/>
                  </a:lnTo>
                  <a:lnTo>
                    <a:pt x="1516553" y="74936"/>
                  </a:lnTo>
                  <a:lnTo>
                    <a:pt x="1539534" y="123214"/>
                  </a:lnTo>
                  <a:lnTo>
                    <a:pt x="1592468" y="140445"/>
                  </a:lnTo>
                  <a:lnTo>
                    <a:pt x="1636166" y="166885"/>
                  </a:lnTo>
                  <a:lnTo>
                    <a:pt x="1669194" y="200598"/>
                  </a:lnTo>
                  <a:lnTo>
                    <a:pt x="1690120" y="239652"/>
                  </a:lnTo>
                  <a:lnTo>
                    <a:pt x="1697509" y="282113"/>
                  </a:lnTo>
                  <a:lnTo>
                    <a:pt x="1689927" y="326046"/>
                  </a:lnTo>
                  <a:lnTo>
                    <a:pt x="1687324" y="333450"/>
                  </a:lnTo>
                  <a:lnTo>
                    <a:pt x="1684047" y="340701"/>
                  </a:lnTo>
                  <a:lnTo>
                    <a:pt x="1680123" y="347750"/>
                  </a:lnTo>
                  <a:lnTo>
                    <a:pt x="1709143" y="383825"/>
                  </a:lnTo>
                  <a:lnTo>
                    <a:pt x="1727681" y="422445"/>
                  </a:lnTo>
                  <a:lnTo>
                    <a:pt x="1735938" y="462428"/>
                  </a:lnTo>
                  <a:lnTo>
                    <a:pt x="1734117" y="502595"/>
                  </a:lnTo>
                  <a:lnTo>
                    <a:pt x="1722418" y="541764"/>
                  </a:lnTo>
                  <a:lnTo>
                    <a:pt x="1701043" y="578754"/>
                  </a:lnTo>
                  <a:lnTo>
                    <a:pt x="1670194" y="612385"/>
                  </a:lnTo>
                  <a:lnTo>
                    <a:pt x="1630072" y="641476"/>
                  </a:lnTo>
                  <a:lnTo>
                    <a:pt x="1569906" y="668404"/>
                  </a:lnTo>
                  <a:lnTo>
                    <a:pt x="1502843" y="682712"/>
                  </a:lnTo>
                  <a:lnTo>
                    <a:pt x="1496276" y="723654"/>
                  </a:lnTo>
                  <a:lnTo>
                    <a:pt x="1478402" y="761163"/>
                  </a:lnTo>
                  <a:lnTo>
                    <a:pt x="1450627" y="794178"/>
                  </a:lnTo>
                  <a:lnTo>
                    <a:pt x="1414358" y="821632"/>
                  </a:lnTo>
                  <a:lnTo>
                    <a:pt x="1370998" y="842462"/>
                  </a:lnTo>
                  <a:lnTo>
                    <a:pt x="1321954" y="855603"/>
                  </a:lnTo>
                  <a:lnTo>
                    <a:pt x="1268630" y="859992"/>
                  </a:lnTo>
                  <a:lnTo>
                    <a:pt x="1236728" y="858106"/>
                  </a:lnTo>
                  <a:lnTo>
                    <a:pt x="1205606" y="852894"/>
                  </a:lnTo>
                  <a:lnTo>
                    <a:pt x="1175704" y="844456"/>
                  </a:lnTo>
                  <a:lnTo>
                    <a:pt x="1147459" y="832890"/>
                  </a:lnTo>
                  <a:lnTo>
                    <a:pt x="1126346" y="872037"/>
                  </a:lnTo>
                  <a:lnTo>
                    <a:pt x="1096470" y="906112"/>
                  </a:lnTo>
                  <a:lnTo>
                    <a:pt x="1059190" y="934553"/>
                  </a:lnTo>
                  <a:lnTo>
                    <a:pt x="1015867" y="956799"/>
                  </a:lnTo>
                  <a:lnTo>
                    <a:pt x="967858" y="972287"/>
                  </a:lnTo>
                  <a:lnTo>
                    <a:pt x="916525" y="980457"/>
                  </a:lnTo>
                  <a:lnTo>
                    <a:pt x="863226" y="980745"/>
                  </a:lnTo>
                  <a:lnTo>
                    <a:pt x="809322" y="972590"/>
                  </a:lnTo>
                  <a:lnTo>
                    <a:pt x="765936" y="959201"/>
                  </a:lnTo>
                  <a:lnTo>
                    <a:pt x="726442" y="940418"/>
                  </a:lnTo>
                  <a:lnTo>
                    <a:pt x="691671" y="916715"/>
                  </a:lnTo>
                  <a:lnTo>
                    <a:pt x="662459" y="888567"/>
                  </a:lnTo>
                  <a:lnTo>
                    <a:pt x="617261" y="905895"/>
                  </a:lnTo>
                  <a:lnTo>
                    <a:pt x="570316" y="917104"/>
                  </a:lnTo>
                  <a:lnTo>
                    <a:pt x="522498" y="922362"/>
                  </a:lnTo>
                  <a:lnTo>
                    <a:pt x="474686" y="921837"/>
                  </a:lnTo>
                  <a:lnTo>
                    <a:pt x="427754" y="915697"/>
                  </a:lnTo>
                  <a:lnTo>
                    <a:pt x="382578" y="904112"/>
                  </a:lnTo>
                  <a:lnTo>
                    <a:pt x="340034" y="887248"/>
                  </a:lnTo>
                  <a:lnTo>
                    <a:pt x="300999" y="865276"/>
                  </a:lnTo>
                  <a:lnTo>
                    <a:pt x="266348" y="838363"/>
                  </a:lnTo>
                  <a:lnTo>
                    <a:pt x="236958" y="806677"/>
                  </a:lnTo>
                  <a:lnTo>
                    <a:pt x="233682" y="802372"/>
                  </a:lnTo>
                  <a:lnTo>
                    <a:pt x="177670" y="800515"/>
                  </a:lnTo>
                  <a:lnTo>
                    <a:pt x="127031" y="785858"/>
                  </a:lnTo>
                  <a:lnTo>
                    <a:pt x="84965" y="760343"/>
                  </a:lnTo>
                  <a:lnTo>
                    <a:pt x="54673" y="725911"/>
                  </a:lnTo>
                  <a:lnTo>
                    <a:pt x="39359" y="684503"/>
                  </a:lnTo>
                  <a:lnTo>
                    <a:pt x="39064" y="655180"/>
                  </a:lnTo>
                  <a:lnTo>
                    <a:pt x="46927" y="626826"/>
                  </a:lnTo>
                  <a:lnTo>
                    <a:pt x="62521" y="600425"/>
                  </a:lnTo>
                  <a:lnTo>
                    <a:pt x="85422" y="576960"/>
                  </a:lnTo>
                  <a:lnTo>
                    <a:pt x="42324" y="549445"/>
                  </a:lnTo>
                  <a:lnTo>
                    <a:pt x="13507" y="514163"/>
                  </a:lnTo>
                  <a:lnTo>
                    <a:pt x="0" y="474157"/>
                  </a:lnTo>
                  <a:lnTo>
                    <a:pt x="2830" y="432471"/>
                  </a:lnTo>
                  <a:lnTo>
                    <a:pt x="23027" y="392149"/>
                  </a:lnTo>
                  <a:lnTo>
                    <a:pt x="79165" y="346831"/>
                  </a:lnTo>
                  <a:lnTo>
                    <a:pt x="115601" y="333022"/>
                  </a:lnTo>
                  <a:lnTo>
                    <a:pt x="155716" y="326058"/>
                  </a:lnTo>
                  <a:lnTo>
                    <a:pt x="157177" y="322998"/>
                  </a:lnTo>
                  <a:close/>
                </a:path>
              </a:pathLst>
            </a:custGeom>
            <a:ln w="12954">
              <a:solidFill>
                <a:srgbClr val="EF50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88618" y="598385"/>
              <a:ext cx="1592580" cy="835025"/>
            </a:xfrm>
            <a:custGeom>
              <a:avLst/>
              <a:gdLst/>
              <a:ahLst/>
              <a:cxnLst/>
              <a:rect l="l" t="t" r="r" b="b"/>
              <a:pathLst>
                <a:path w="1592579" h="835025">
                  <a:moveTo>
                    <a:pt x="101739" y="541540"/>
                  </a:moveTo>
                  <a:lnTo>
                    <a:pt x="75184" y="541575"/>
                  </a:lnTo>
                  <a:lnTo>
                    <a:pt x="49079" y="538514"/>
                  </a:lnTo>
                  <a:lnTo>
                    <a:pt x="23869" y="532439"/>
                  </a:lnTo>
                  <a:lnTo>
                    <a:pt x="0" y="523430"/>
                  </a:lnTo>
                </a:path>
                <a:path w="1592579" h="835025">
                  <a:moveTo>
                    <a:pt x="191503" y="739698"/>
                  </a:moveTo>
                  <a:lnTo>
                    <a:pt x="180674" y="742702"/>
                  </a:lnTo>
                  <a:lnTo>
                    <a:pt x="169622" y="745153"/>
                  </a:lnTo>
                  <a:lnTo>
                    <a:pt x="158383" y="747042"/>
                  </a:lnTo>
                  <a:lnTo>
                    <a:pt x="146989" y="748360"/>
                  </a:lnTo>
                </a:path>
                <a:path w="1592579" h="835025">
                  <a:moveTo>
                    <a:pt x="575068" y="834910"/>
                  </a:moveTo>
                  <a:lnTo>
                    <a:pt x="567341" y="825450"/>
                  </a:lnTo>
                  <a:lnTo>
                    <a:pt x="560285" y="815695"/>
                  </a:lnTo>
                  <a:lnTo>
                    <a:pt x="553916" y="805664"/>
                  </a:lnTo>
                  <a:lnTo>
                    <a:pt x="548246" y="795375"/>
                  </a:lnTo>
                </a:path>
                <a:path w="1592579" h="835025">
                  <a:moveTo>
                    <a:pt x="1071054" y="736333"/>
                  </a:moveTo>
                  <a:lnTo>
                    <a:pt x="1069490" y="747328"/>
                  </a:lnTo>
                  <a:lnTo>
                    <a:pt x="1067182" y="758237"/>
                  </a:lnTo>
                  <a:lnTo>
                    <a:pt x="1064133" y="769037"/>
                  </a:lnTo>
                  <a:lnTo>
                    <a:pt x="1060348" y="779703"/>
                  </a:lnTo>
                </a:path>
                <a:path w="1592579" h="835025">
                  <a:moveTo>
                    <a:pt x="1283995" y="468312"/>
                  </a:moveTo>
                  <a:lnTo>
                    <a:pt x="1328560" y="490148"/>
                  </a:lnTo>
                  <a:lnTo>
                    <a:pt x="1364951" y="518577"/>
                  </a:lnTo>
                  <a:lnTo>
                    <a:pt x="1392118" y="552301"/>
                  </a:lnTo>
                  <a:lnTo>
                    <a:pt x="1409014" y="590017"/>
                  </a:lnTo>
                  <a:lnTo>
                    <a:pt x="1414589" y="630428"/>
                  </a:lnTo>
                </a:path>
                <a:path w="1592579" h="835025">
                  <a:moveTo>
                    <a:pt x="1592021" y="295656"/>
                  </a:moveTo>
                  <a:lnTo>
                    <a:pt x="1580977" y="312725"/>
                  </a:lnTo>
                  <a:lnTo>
                    <a:pt x="1567507" y="328647"/>
                  </a:lnTo>
                  <a:lnTo>
                    <a:pt x="1551755" y="343269"/>
                  </a:lnTo>
                  <a:lnTo>
                    <a:pt x="1533867" y="356438"/>
                  </a:lnTo>
                </a:path>
                <a:path w="1592579" h="835025">
                  <a:moveTo>
                    <a:pt x="1452486" y="70104"/>
                  </a:moveTo>
                  <a:lnTo>
                    <a:pt x="1453929" y="77233"/>
                  </a:lnTo>
                  <a:lnTo>
                    <a:pt x="1454923" y="84402"/>
                  </a:lnTo>
                  <a:lnTo>
                    <a:pt x="1455467" y="91597"/>
                  </a:lnTo>
                  <a:lnTo>
                    <a:pt x="1455559" y="98806"/>
                  </a:lnTo>
                </a:path>
                <a:path w="1592579" h="835025">
                  <a:moveTo>
                    <a:pt x="1081138" y="36614"/>
                  </a:moveTo>
                  <a:lnTo>
                    <a:pt x="1087272" y="26856"/>
                  </a:lnTo>
                  <a:lnTo>
                    <a:pt x="1094300" y="17478"/>
                  </a:lnTo>
                  <a:lnTo>
                    <a:pt x="1102192" y="8514"/>
                  </a:lnTo>
                  <a:lnTo>
                    <a:pt x="1110919" y="0"/>
                  </a:lnTo>
                </a:path>
                <a:path w="1592579" h="835025">
                  <a:moveTo>
                    <a:pt x="802512" y="54063"/>
                  </a:moveTo>
                  <a:lnTo>
                    <a:pt x="805161" y="45921"/>
                  </a:lnTo>
                  <a:lnTo>
                    <a:pt x="808455" y="37930"/>
                  </a:lnTo>
                  <a:lnTo>
                    <a:pt x="812383" y="30112"/>
                  </a:lnTo>
                  <a:lnTo>
                    <a:pt x="816940" y="22491"/>
                  </a:lnTo>
                </a:path>
                <a:path w="1592579" h="835025">
                  <a:moveTo>
                    <a:pt x="475538" y="64782"/>
                  </a:moveTo>
                  <a:lnTo>
                    <a:pt x="489479" y="71515"/>
                  </a:lnTo>
                  <a:lnTo>
                    <a:pt x="502853" y="78879"/>
                  </a:lnTo>
                  <a:lnTo>
                    <a:pt x="515622" y="86853"/>
                  </a:lnTo>
                  <a:lnTo>
                    <a:pt x="527748" y="95415"/>
                  </a:lnTo>
                </a:path>
                <a:path w="1592579" h="835025">
                  <a:moveTo>
                    <a:pt x="79006" y="305536"/>
                  </a:moveTo>
                  <a:lnTo>
                    <a:pt x="76106" y="297587"/>
                  </a:lnTo>
                  <a:lnTo>
                    <a:pt x="73620" y="289558"/>
                  </a:lnTo>
                  <a:lnTo>
                    <a:pt x="71550" y="281460"/>
                  </a:lnTo>
                  <a:lnTo>
                    <a:pt x="69900" y="273304"/>
                  </a:lnTo>
                </a:path>
              </a:pathLst>
            </a:custGeom>
            <a:ln w="12954">
              <a:solidFill>
                <a:srgbClr val="EF50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29295" y="1498593"/>
              <a:ext cx="448945" cy="254000"/>
            </a:xfrm>
            <a:custGeom>
              <a:avLst/>
              <a:gdLst/>
              <a:ahLst/>
              <a:cxnLst/>
              <a:rect l="l" t="t" r="r" b="b"/>
              <a:pathLst>
                <a:path w="448945" h="254000">
                  <a:moveTo>
                    <a:pt x="40514" y="83521"/>
                  </a:moveTo>
                  <a:lnTo>
                    <a:pt x="54189" y="43570"/>
                  </a:lnTo>
                  <a:lnTo>
                    <a:pt x="100572" y="22764"/>
                  </a:lnTo>
                  <a:lnTo>
                    <a:pt x="112251" y="22293"/>
                  </a:lnTo>
                  <a:lnTo>
                    <a:pt x="123791" y="23313"/>
                  </a:lnTo>
                  <a:lnTo>
                    <a:pt x="134955" y="25786"/>
                  </a:lnTo>
                  <a:lnTo>
                    <a:pt x="145505" y="29673"/>
                  </a:lnTo>
                  <a:lnTo>
                    <a:pt x="159465" y="16574"/>
                  </a:lnTo>
                  <a:lnTo>
                    <a:pt x="178211" y="8880"/>
                  </a:lnTo>
                  <a:lnTo>
                    <a:pt x="199333" y="7163"/>
                  </a:lnTo>
                  <a:lnTo>
                    <a:pt x="220422" y="11994"/>
                  </a:lnTo>
                  <a:lnTo>
                    <a:pt x="225147" y="13938"/>
                  </a:lnTo>
                  <a:lnTo>
                    <a:pt x="229490" y="16389"/>
                  </a:lnTo>
                  <a:lnTo>
                    <a:pt x="233300" y="19272"/>
                  </a:lnTo>
                  <a:lnTo>
                    <a:pt x="244366" y="8333"/>
                  </a:lnTo>
                  <a:lnTo>
                    <a:pt x="259495" y="1741"/>
                  </a:lnTo>
                  <a:lnTo>
                    <a:pt x="276732" y="0"/>
                  </a:lnTo>
                  <a:lnTo>
                    <a:pt x="294120" y="3612"/>
                  </a:lnTo>
                  <a:lnTo>
                    <a:pt x="300331" y="6000"/>
                  </a:lnTo>
                  <a:lnTo>
                    <a:pt x="305741" y="9442"/>
                  </a:lnTo>
                  <a:lnTo>
                    <a:pt x="309945" y="13684"/>
                  </a:lnTo>
                  <a:lnTo>
                    <a:pt x="325665" y="4150"/>
                  </a:lnTo>
                  <a:lnTo>
                    <a:pt x="344285" y="125"/>
                  </a:lnTo>
                  <a:lnTo>
                    <a:pt x="363516" y="1755"/>
                  </a:lnTo>
                  <a:lnTo>
                    <a:pt x="381065" y="9188"/>
                  </a:lnTo>
                  <a:lnTo>
                    <a:pt x="387199" y="13941"/>
                  </a:lnTo>
                  <a:lnTo>
                    <a:pt x="392147" y="19391"/>
                  </a:lnTo>
                  <a:lnTo>
                    <a:pt x="395811" y="25409"/>
                  </a:lnTo>
                  <a:lnTo>
                    <a:pt x="398095" y="31870"/>
                  </a:lnTo>
                  <a:lnTo>
                    <a:pt x="417761" y="39478"/>
                  </a:lnTo>
                  <a:lnTo>
                    <a:pt x="431633" y="51879"/>
                  </a:lnTo>
                  <a:lnTo>
                    <a:pt x="438461" y="67385"/>
                  </a:lnTo>
                  <a:lnTo>
                    <a:pt x="436995" y="84308"/>
                  </a:lnTo>
                  <a:lnTo>
                    <a:pt x="436322" y="86226"/>
                  </a:lnTo>
                  <a:lnTo>
                    <a:pt x="435471" y="88093"/>
                  </a:lnTo>
                  <a:lnTo>
                    <a:pt x="434455" y="89922"/>
                  </a:lnTo>
                  <a:lnTo>
                    <a:pt x="446760" y="109234"/>
                  </a:lnTo>
                  <a:lnTo>
                    <a:pt x="439870" y="149643"/>
                  </a:lnTo>
                  <a:lnTo>
                    <a:pt x="405950" y="172822"/>
                  </a:lnTo>
                  <a:lnTo>
                    <a:pt x="388596" y="176523"/>
                  </a:lnTo>
                  <a:lnTo>
                    <a:pt x="383686" y="194477"/>
                  </a:lnTo>
                  <a:lnTo>
                    <a:pt x="370655" y="209084"/>
                  </a:lnTo>
                  <a:lnTo>
                    <a:pt x="351450" y="218869"/>
                  </a:lnTo>
                  <a:lnTo>
                    <a:pt x="328017" y="222357"/>
                  </a:lnTo>
                  <a:lnTo>
                    <a:pt x="319765" y="221871"/>
                  </a:lnTo>
                  <a:lnTo>
                    <a:pt x="311716" y="220524"/>
                  </a:lnTo>
                  <a:lnTo>
                    <a:pt x="303982" y="218341"/>
                  </a:lnTo>
                  <a:lnTo>
                    <a:pt x="296673" y="215347"/>
                  </a:lnTo>
                  <a:lnTo>
                    <a:pt x="283485" y="234280"/>
                  </a:lnTo>
                  <a:lnTo>
                    <a:pt x="262637" y="247384"/>
                  </a:lnTo>
                  <a:lnTo>
                    <a:pt x="236941" y="253500"/>
                  </a:lnTo>
                  <a:lnTo>
                    <a:pt x="209208" y="251466"/>
                  </a:lnTo>
                  <a:lnTo>
                    <a:pt x="197983" y="248005"/>
                  </a:lnTo>
                  <a:lnTo>
                    <a:pt x="187767" y="243150"/>
                  </a:lnTo>
                  <a:lnTo>
                    <a:pt x="178776" y="237025"/>
                  </a:lnTo>
                  <a:lnTo>
                    <a:pt x="171222" y="229749"/>
                  </a:lnTo>
                  <a:lnTo>
                    <a:pt x="141213" y="237994"/>
                  </a:lnTo>
                  <a:lnTo>
                    <a:pt x="82638" y="226729"/>
                  </a:lnTo>
                  <a:lnTo>
                    <a:pt x="60580" y="207828"/>
                  </a:lnTo>
                  <a:lnTo>
                    <a:pt x="60301" y="207460"/>
                  </a:lnTo>
                  <a:lnTo>
                    <a:pt x="15627" y="190104"/>
                  </a:lnTo>
                  <a:lnTo>
                    <a:pt x="9961" y="169400"/>
                  </a:lnTo>
                  <a:lnTo>
                    <a:pt x="11996" y="162070"/>
                  </a:lnTo>
                  <a:lnTo>
                    <a:pt x="16031" y="155245"/>
                  </a:lnTo>
                  <a:lnTo>
                    <a:pt x="21959" y="149180"/>
                  </a:lnTo>
                  <a:lnTo>
                    <a:pt x="8589" y="139945"/>
                  </a:lnTo>
                  <a:lnTo>
                    <a:pt x="1096" y="127877"/>
                  </a:lnTo>
                  <a:lnTo>
                    <a:pt x="0" y="114517"/>
                  </a:lnTo>
                  <a:lnTo>
                    <a:pt x="5818" y="101402"/>
                  </a:lnTo>
                  <a:lnTo>
                    <a:pt x="12233" y="94842"/>
                  </a:lnTo>
                  <a:lnTo>
                    <a:pt x="20337" y="89684"/>
                  </a:lnTo>
                  <a:lnTo>
                    <a:pt x="29760" y="86111"/>
                  </a:lnTo>
                  <a:lnTo>
                    <a:pt x="40133" y="84308"/>
                  </a:lnTo>
                  <a:lnTo>
                    <a:pt x="40514" y="83521"/>
                  </a:lnTo>
                  <a:close/>
                </a:path>
              </a:pathLst>
            </a:custGeom>
            <a:ln w="12954">
              <a:solidFill>
                <a:srgbClr val="EF50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51737" y="1646783"/>
              <a:ext cx="277495" cy="80645"/>
            </a:xfrm>
            <a:custGeom>
              <a:avLst/>
              <a:gdLst/>
              <a:ahLst/>
              <a:cxnLst/>
              <a:rect l="l" t="t" r="r" b="b"/>
              <a:pathLst>
                <a:path w="277495" h="80644">
                  <a:moveTo>
                    <a:pt x="26314" y="4686"/>
                  </a:moveTo>
                  <a:lnTo>
                    <a:pt x="19447" y="4697"/>
                  </a:lnTo>
                  <a:lnTo>
                    <a:pt x="12695" y="3905"/>
                  </a:lnTo>
                  <a:lnTo>
                    <a:pt x="6174" y="2332"/>
                  </a:lnTo>
                  <a:lnTo>
                    <a:pt x="0" y="0"/>
                  </a:lnTo>
                </a:path>
                <a:path w="277495" h="80644">
                  <a:moveTo>
                    <a:pt x="49530" y="55918"/>
                  </a:moveTo>
                  <a:lnTo>
                    <a:pt x="45847" y="57048"/>
                  </a:lnTo>
                  <a:lnTo>
                    <a:pt x="41973" y="57797"/>
                  </a:lnTo>
                  <a:lnTo>
                    <a:pt x="38023" y="58153"/>
                  </a:lnTo>
                </a:path>
                <a:path w="277495" h="80644">
                  <a:moveTo>
                    <a:pt x="148755" y="80530"/>
                  </a:moveTo>
                  <a:lnTo>
                    <a:pt x="145973" y="77330"/>
                  </a:lnTo>
                  <a:lnTo>
                    <a:pt x="143649" y="73901"/>
                  </a:lnTo>
                  <a:lnTo>
                    <a:pt x="141820" y="70307"/>
                  </a:lnTo>
                </a:path>
                <a:path w="277495" h="80644">
                  <a:moveTo>
                    <a:pt x="277050" y="55041"/>
                  </a:moveTo>
                  <a:lnTo>
                    <a:pt x="276644" y="58851"/>
                  </a:lnTo>
                  <a:lnTo>
                    <a:pt x="275717" y="62611"/>
                  </a:lnTo>
                  <a:lnTo>
                    <a:pt x="274281" y="66268"/>
                  </a:lnTo>
                </a:path>
              </a:pathLst>
            </a:custGeom>
            <a:ln w="12954">
              <a:solidFill>
                <a:srgbClr val="EF50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77391" y="1581416"/>
              <a:ext cx="92633" cy="995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69809" y="1511465"/>
              <a:ext cx="358775" cy="79375"/>
            </a:xfrm>
            <a:custGeom>
              <a:avLst/>
              <a:gdLst/>
              <a:ahLst/>
              <a:cxnLst/>
              <a:rect l="l" t="t" r="r" b="b"/>
              <a:pathLst>
                <a:path w="358775" h="79375">
                  <a:moveTo>
                    <a:pt x="357644" y="18122"/>
                  </a:moveTo>
                  <a:lnTo>
                    <a:pt x="358216" y="20561"/>
                  </a:lnTo>
                  <a:lnTo>
                    <a:pt x="358482" y="23050"/>
                  </a:lnTo>
                  <a:lnTo>
                    <a:pt x="358444" y="25539"/>
                  </a:lnTo>
                </a:path>
                <a:path w="358775" h="79375">
                  <a:moveTo>
                    <a:pt x="261581" y="9461"/>
                  </a:moveTo>
                  <a:lnTo>
                    <a:pt x="263550" y="6032"/>
                  </a:lnTo>
                  <a:lnTo>
                    <a:pt x="266141" y="2844"/>
                  </a:lnTo>
                  <a:lnTo>
                    <a:pt x="269290" y="0"/>
                  </a:lnTo>
                </a:path>
                <a:path w="358775" h="79375">
                  <a:moveTo>
                    <a:pt x="189509" y="13970"/>
                  </a:moveTo>
                  <a:lnTo>
                    <a:pt x="190309" y="11137"/>
                  </a:lnTo>
                  <a:lnTo>
                    <a:pt x="191566" y="8394"/>
                  </a:lnTo>
                  <a:lnTo>
                    <a:pt x="193243" y="5803"/>
                  </a:lnTo>
                </a:path>
                <a:path w="358775" h="79375">
                  <a:moveTo>
                    <a:pt x="104940" y="16738"/>
                  </a:moveTo>
                  <a:lnTo>
                    <a:pt x="109842" y="18948"/>
                  </a:lnTo>
                  <a:lnTo>
                    <a:pt x="114376" y="21615"/>
                  </a:lnTo>
                  <a:lnTo>
                    <a:pt x="118440" y="24663"/>
                  </a:lnTo>
                </a:path>
                <a:path w="358775" h="79375">
                  <a:moveTo>
                    <a:pt x="2362" y="78994"/>
                  </a:moveTo>
                  <a:lnTo>
                    <a:pt x="1295" y="76263"/>
                  </a:lnTo>
                  <a:lnTo>
                    <a:pt x="508" y="73482"/>
                  </a:lnTo>
                  <a:lnTo>
                    <a:pt x="0" y="70650"/>
                  </a:lnTo>
                </a:path>
              </a:pathLst>
            </a:custGeom>
            <a:ln w="12954">
              <a:solidFill>
                <a:srgbClr val="EF50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41260" y="1763520"/>
              <a:ext cx="320040" cy="181610"/>
            </a:xfrm>
            <a:custGeom>
              <a:avLst/>
              <a:gdLst/>
              <a:ahLst/>
              <a:cxnLst/>
              <a:rect l="l" t="t" r="r" b="b"/>
              <a:pathLst>
                <a:path w="320040" h="181610">
                  <a:moveTo>
                    <a:pt x="28892" y="59690"/>
                  </a:moveTo>
                  <a:lnTo>
                    <a:pt x="52956" y="21291"/>
                  </a:lnTo>
                  <a:lnTo>
                    <a:pt x="80047" y="15928"/>
                  </a:lnTo>
                  <a:lnTo>
                    <a:pt x="88276" y="16660"/>
                  </a:lnTo>
                  <a:lnTo>
                    <a:pt x="96236" y="18425"/>
                  </a:lnTo>
                  <a:lnTo>
                    <a:pt x="103758" y="21197"/>
                  </a:lnTo>
                  <a:lnTo>
                    <a:pt x="113714" y="11839"/>
                  </a:lnTo>
                  <a:lnTo>
                    <a:pt x="127080" y="6346"/>
                  </a:lnTo>
                  <a:lnTo>
                    <a:pt x="142140" y="5122"/>
                  </a:lnTo>
                  <a:lnTo>
                    <a:pt x="157175" y="8573"/>
                  </a:lnTo>
                  <a:lnTo>
                    <a:pt x="160553" y="9957"/>
                  </a:lnTo>
                  <a:lnTo>
                    <a:pt x="163639" y="11710"/>
                  </a:lnTo>
                  <a:lnTo>
                    <a:pt x="166357" y="13767"/>
                  </a:lnTo>
                  <a:lnTo>
                    <a:pt x="174251" y="5952"/>
                  </a:lnTo>
                  <a:lnTo>
                    <a:pt x="185042" y="1244"/>
                  </a:lnTo>
                  <a:lnTo>
                    <a:pt x="197332" y="0"/>
                  </a:lnTo>
                  <a:lnTo>
                    <a:pt x="209727" y="2579"/>
                  </a:lnTo>
                  <a:lnTo>
                    <a:pt x="214160" y="4280"/>
                  </a:lnTo>
                  <a:lnTo>
                    <a:pt x="218020" y="6744"/>
                  </a:lnTo>
                  <a:lnTo>
                    <a:pt x="221018" y="9779"/>
                  </a:lnTo>
                  <a:lnTo>
                    <a:pt x="232226" y="2968"/>
                  </a:lnTo>
                  <a:lnTo>
                    <a:pt x="245502" y="91"/>
                  </a:lnTo>
                  <a:lnTo>
                    <a:pt x="259213" y="1255"/>
                  </a:lnTo>
                  <a:lnTo>
                    <a:pt x="271729" y="6566"/>
                  </a:lnTo>
                  <a:lnTo>
                    <a:pt x="278091" y="10719"/>
                  </a:lnTo>
                  <a:lnTo>
                    <a:pt x="282397" y="16447"/>
                  </a:lnTo>
                  <a:lnTo>
                    <a:pt x="283870" y="22772"/>
                  </a:lnTo>
                  <a:lnTo>
                    <a:pt x="297894" y="28210"/>
                  </a:lnTo>
                  <a:lnTo>
                    <a:pt x="307789" y="37072"/>
                  </a:lnTo>
                  <a:lnTo>
                    <a:pt x="312661" y="48153"/>
                  </a:lnTo>
                  <a:lnTo>
                    <a:pt x="311619" y="60249"/>
                  </a:lnTo>
                  <a:lnTo>
                    <a:pt x="311137" y="61621"/>
                  </a:lnTo>
                  <a:lnTo>
                    <a:pt x="310527" y="62967"/>
                  </a:lnTo>
                  <a:lnTo>
                    <a:pt x="309803" y="64262"/>
                  </a:lnTo>
                  <a:lnTo>
                    <a:pt x="318578" y="78064"/>
                  </a:lnTo>
                  <a:lnTo>
                    <a:pt x="300570" y="118542"/>
                  </a:lnTo>
                  <a:lnTo>
                    <a:pt x="277101" y="126162"/>
                  </a:lnTo>
                  <a:lnTo>
                    <a:pt x="273599" y="138995"/>
                  </a:lnTo>
                  <a:lnTo>
                    <a:pt x="264306" y="149435"/>
                  </a:lnTo>
                  <a:lnTo>
                    <a:pt x="250612" y="156427"/>
                  </a:lnTo>
                  <a:lnTo>
                    <a:pt x="233908" y="158916"/>
                  </a:lnTo>
                  <a:lnTo>
                    <a:pt x="225996" y="158865"/>
                  </a:lnTo>
                  <a:lnTo>
                    <a:pt x="218262" y="157138"/>
                  </a:lnTo>
                  <a:lnTo>
                    <a:pt x="211556" y="153912"/>
                  </a:lnTo>
                  <a:lnTo>
                    <a:pt x="202148" y="167442"/>
                  </a:lnTo>
                  <a:lnTo>
                    <a:pt x="187282" y="176807"/>
                  </a:lnTo>
                  <a:lnTo>
                    <a:pt x="168960" y="181176"/>
                  </a:lnTo>
                  <a:lnTo>
                    <a:pt x="149186" y="179718"/>
                  </a:lnTo>
                  <a:lnTo>
                    <a:pt x="141180" y="177247"/>
                  </a:lnTo>
                  <a:lnTo>
                    <a:pt x="133894" y="173778"/>
                  </a:lnTo>
                  <a:lnTo>
                    <a:pt x="127482" y="169399"/>
                  </a:lnTo>
                  <a:lnTo>
                    <a:pt x="122097" y="164199"/>
                  </a:lnTo>
                  <a:lnTo>
                    <a:pt x="100699" y="170095"/>
                  </a:lnTo>
                  <a:lnTo>
                    <a:pt x="58930" y="162038"/>
                  </a:lnTo>
                  <a:lnTo>
                    <a:pt x="43002" y="148273"/>
                  </a:lnTo>
                  <a:lnTo>
                    <a:pt x="30219" y="147461"/>
                  </a:lnTo>
                  <a:lnTo>
                    <a:pt x="19215" y="143093"/>
                  </a:lnTo>
                  <a:lnTo>
                    <a:pt x="11144" y="135870"/>
                  </a:lnTo>
                  <a:lnTo>
                    <a:pt x="7162" y="126492"/>
                  </a:lnTo>
                  <a:lnTo>
                    <a:pt x="6045" y="119228"/>
                  </a:lnTo>
                  <a:lnTo>
                    <a:pt x="9156" y="111951"/>
                  </a:lnTo>
                  <a:lnTo>
                    <a:pt x="15659" y="106617"/>
                  </a:lnTo>
                  <a:lnTo>
                    <a:pt x="6124" y="100018"/>
                  </a:lnTo>
                  <a:lnTo>
                    <a:pt x="781" y="91394"/>
                  </a:lnTo>
                  <a:lnTo>
                    <a:pt x="0" y="81844"/>
                  </a:lnTo>
                  <a:lnTo>
                    <a:pt x="4152" y="72467"/>
                  </a:lnTo>
                  <a:lnTo>
                    <a:pt x="8726" y="67781"/>
                  </a:lnTo>
                  <a:lnTo>
                    <a:pt x="14503" y="64096"/>
                  </a:lnTo>
                  <a:lnTo>
                    <a:pt x="21222" y="61542"/>
                  </a:lnTo>
                  <a:lnTo>
                    <a:pt x="28625" y="60249"/>
                  </a:lnTo>
                  <a:lnTo>
                    <a:pt x="28892" y="59690"/>
                  </a:lnTo>
                  <a:close/>
                </a:path>
              </a:pathLst>
            </a:custGeom>
            <a:ln w="12954">
              <a:solidFill>
                <a:srgbClr val="EF50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57262" y="1869440"/>
              <a:ext cx="198120" cy="57785"/>
            </a:xfrm>
            <a:custGeom>
              <a:avLst/>
              <a:gdLst/>
              <a:ahLst/>
              <a:cxnLst/>
              <a:rect l="l" t="t" r="r" b="b"/>
              <a:pathLst>
                <a:path w="198120" h="57785">
                  <a:moveTo>
                    <a:pt x="18770" y="3340"/>
                  </a:moveTo>
                  <a:lnTo>
                    <a:pt x="12217" y="3733"/>
                  </a:lnTo>
                  <a:lnTo>
                    <a:pt x="5676" y="2565"/>
                  </a:lnTo>
                  <a:lnTo>
                    <a:pt x="0" y="0"/>
                  </a:lnTo>
                </a:path>
                <a:path w="198120" h="57785">
                  <a:moveTo>
                    <a:pt x="35331" y="39954"/>
                  </a:moveTo>
                  <a:lnTo>
                    <a:pt x="32689" y="40766"/>
                  </a:lnTo>
                  <a:lnTo>
                    <a:pt x="29933" y="41300"/>
                  </a:lnTo>
                  <a:lnTo>
                    <a:pt x="27114" y="41554"/>
                  </a:lnTo>
                </a:path>
                <a:path w="198120" h="57785">
                  <a:moveTo>
                    <a:pt x="106083" y="57543"/>
                  </a:moveTo>
                  <a:lnTo>
                    <a:pt x="104101" y="55257"/>
                  </a:lnTo>
                  <a:lnTo>
                    <a:pt x="102438" y="52806"/>
                  </a:lnTo>
                  <a:lnTo>
                    <a:pt x="101130" y="50241"/>
                  </a:lnTo>
                </a:path>
                <a:path w="198120" h="57785">
                  <a:moveTo>
                    <a:pt x="197561" y="39331"/>
                  </a:moveTo>
                  <a:lnTo>
                    <a:pt x="197269" y="42049"/>
                  </a:lnTo>
                  <a:lnTo>
                    <a:pt x="196608" y="44742"/>
                  </a:lnTo>
                  <a:lnTo>
                    <a:pt x="195592" y="47345"/>
                  </a:lnTo>
                </a:path>
              </a:pathLst>
            </a:custGeom>
            <a:ln w="12954">
              <a:solidFill>
                <a:srgbClr val="EF50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87628" y="1820862"/>
              <a:ext cx="69773" cy="748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70153" y="1772716"/>
              <a:ext cx="255904" cy="56515"/>
            </a:xfrm>
            <a:custGeom>
              <a:avLst/>
              <a:gdLst/>
              <a:ahLst/>
              <a:cxnLst/>
              <a:rect l="l" t="t" r="r" b="b"/>
              <a:pathLst>
                <a:path w="255904" h="56514">
                  <a:moveTo>
                    <a:pt x="255028" y="12954"/>
                  </a:moveTo>
                  <a:lnTo>
                    <a:pt x="255435" y="14693"/>
                  </a:lnTo>
                  <a:lnTo>
                    <a:pt x="255625" y="16471"/>
                  </a:lnTo>
                  <a:lnTo>
                    <a:pt x="255600" y="18249"/>
                  </a:lnTo>
                </a:path>
                <a:path w="255904" h="56514">
                  <a:moveTo>
                    <a:pt x="186537" y="6756"/>
                  </a:moveTo>
                  <a:lnTo>
                    <a:pt x="187934" y="4318"/>
                  </a:lnTo>
                  <a:lnTo>
                    <a:pt x="189776" y="2032"/>
                  </a:lnTo>
                  <a:lnTo>
                    <a:pt x="192023" y="0"/>
                  </a:lnTo>
                </a:path>
                <a:path w="255904" h="56514">
                  <a:moveTo>
                    <a:pt x="135140" y="9982"/>
                  </a:moveTo>
                  <a:lnTo>
                    <a:pt x="135712" y="7962"/>
                  </a:lnTo>
                  <a:lnTo>
                    <a:pt x="136601" y="6007"/>
                  </a:lnTo>
                  <a:lnTo>
                    <a:pt x="137807" y="4152"/>
                  </a:lnTo>
                </a:path>
                <a:path w="255904" h="56514">
                  <a:moveTo>
                    <a:pt x="74828" y="11963"/>
                  </a:moveTo>
                  <a:lnTo>
                    <a:pt x="78320" y="13550"/>
                  </a:lnTo>
                  <a:lnTo>
                    <a:pt x="81559" y="15443"/>
                  </a:lnTo>
                  <a:lnTo>
                    <a:pt x="84454" y="17627"/>
                  </a:lnTo>
                </a:path>
                <a:path w="255904" h="56514">
                  <a:moveTo>
                    <a:pt x="1689" y="56451"/>
                  </a:moveTo>
                  <a:lnTo>
                    <a:pt x="927" y="54508"/>
                  </a:lnTo>
                  <a:lnTo>
                    <a:pt x="355" y="52514"/>
                  </a:lnTo>
                  <a:lnTo>
                    <a:pt x="0" y="50495"/>
                  </a:lnTo>
                </a:path>
              </a:pathLst>
            </a:custGeom>
            <a:ln w="12954">
              <a:solidFill>
                <a:srgbClr val="EF505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534909" y="1332219"/>
            <a:ext cx="1465337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6835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282828"/>
                </a:solidFill>
                <a:latin typeface="Arial"/>
                <a:cs typeface="Arial"/>
              </a:rPr>
              <a:t>What </a:t>
            </a:r>
            <a:r>
              <a:rPr sz="2000" b="1" spc="-10" dirty="0">
                <a:solidFill>
                  <a:srgbClr val="282828"/>
                </a:solidFill>
                <a:latin typeface="Arial"/>
                <a:cs typeface="Arial"/>
              </a:rPr>
              <a:t>do  </a:t>
            </a:r>
            <a:r>
              <a:rPr sz="2000" b="1" spc="-5" dirty="0">
                <a:solidFill>
                  <a:srgbClr val="282828"/>
                </a:solidFill>
                <a:latin typeface="Arial"/>
                <a:cs typeface="Arial"/>
              </a:rPr>
              <a:t>we</a:t>
            </a:r>
            <a:r>
              <a:rPr sz="2000" b="1" spc="-9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282828"/>
                </a:solidFill>
                <a:latin typeface="Arial"/>
                <a:cs typeface="Arial"/>
              </a:rPr>
              <a:t>need?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9692244"/>
      </p:ext>
    </p:extLst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766" y="1659731"/>
            <a:ext cx="3808797" cy="1824038"/>
          </a:xfrm>
        </p:spPr>
        <p:txBody>
          <a:bodyPr wrap="square" anchor="ctr">
            <a:normAutofit/>
          </a:bodyPr>
          <a:lstStyle/>
          <a:p>
            <a:pPr marL="12065">
              <a:spcBef>
                <a:spcPts val="1100"/>
              </a:spcBef>
              <a:buSzPct val="78125"/>
              <a:tabLst>
                <a:tab pos="182880" algn="l"/>
              </a:tabLst>
            </a:pPr>
            <a:r>
              <a:rPr lang="en-IN" b="1" spc="50"/>
              <a:t>Understanding </a:t>
            </a:r>
            <a:br>
              <a:rPr lang="en-IN" b="1" spc="50"/>
            </a:br>
            <a:r>
              <a:rPr lang="en-IN" b="1" spc="50"/>
              <a:t>RESTCONF</a:t>
            </a:r>
            <a:endParaRPr lang="en-IN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C1F77-A024-9443-92A0-ACD384AA4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092" y="1031431"/>
            <a:ext cx="4563907" cy="30806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43959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0886" y="1836064"/>
            <a:ext cx="3686175" cy="15049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algn="just">
              <a:lnSpc>
                <a:spcPts val="1820"/>
              </a:lnSpc>
              <a:spcBef>
                <a:spcPts val="245"/>
              </a:spcBef>
            </a:pPr>
            <a:r>
              <a:rPr sz="1600" spc="45" dirty="0">
                <a:solidFill>
                  <a:srgbClr val="00BBEB"/>
                </a:solidFill>
                <a:latin typeface="Arial"/>
                <a:cs typeface="Arial"/>
              </a:rPr>
              <a:t>“an </a:t>
            </a:r>
            <a:r>
              <a:rPr sz="1600" spc="25" dirty="0">
                <a:solidFill>
                  <a:srgbClr val="00BBEB"/>
                </a:solidFill>
                <a:latin typeface="Arial"/>
                <a:cs typeface="Arial"/>
              </a:rPr>
              <a:t>HTTP-based </a:t>
            </a:r>
            <a:r>
              <a:rPr sz="1600" spc="40" dirty="0">
                <a:solidFill>
                  <a:srgbClr val="00BBEB"/>
                </a:solidFill>
                <a:latin typeface="Arial"/>
                <a:cs typeface="Arial"/>
              </a:rPr>
              <a:t>protocol </a:t>
            </a:r>
            <a:r>
              <a:rPr sz="1600" spc="20" dirty="0">
                <a:solidFill>
                  <a:srgbClr val="00BBEB"/>
                </a:solidFill>
                <a:latin typeface="Arial"/>
                <a:cs typeface="Arial"/>
              </a:rPr>
              <a:t>that </a:t>
            </a:r>
            <a:r>
              <a:rPr sz="1600" spc="25" dirty="0">
                <a:solidFill>
                  <a:srgbClr val="00BBEB"/>
                </a:solidFill>
                <a:latin typeface="Arial"/>
                <a:cs typeface="Arial"/>
              </a:rPr>
              <a:t>provides  </a:t>
            </a:r>
            <a:r>
              <a:rPr sz="1600" spc="-30" dirty="0">
                <a:solidFill>
                  <a:srgbClr val="00BBEB"/>
                </a:solidFill>
                <a:latin typeface="Arial"/>
                <a:cs typeface="Arial"/>
              </a:rPr>
              <a:t>a </a:t>
            </a:r>
            <a:r>
              <a:rPr sz="1600" spc="30" dirty="0">
                <a:solidFill>
                  <a:srgbClr val="00BBEB"/>
                </a:solidFill>
                <a:latin typeface="Arial"/>
                <a:cs typeface="Arial"/>
              </a:rPr>
              <a:t>programmatic </a:t>
            </a:r>
            <a:r>
              <a:rPr sz="1600" spc="25" dirty="0">
                <a:solidFill>
                  <a:srgbClr val="00BBEB"/>
                </a:solidFill>
                <a:latin typeface="Arial"/>
                <a:cs typeface="Arial"/>
              </a:rPr>
              <a:t>interface </a:t>
            </a:r>
            <a:r>
              <a:rPr sz="1600" spc="40" dirty="0">
                <a:solidFill>
                  <a:srgbClr val="00BBEB"/>
                </a:solidFill>
                <a:latin typeface="Arial"/>
                <a:cs typeface="Arial"/>
              </a:rPr>
              <a:t>for </a:t>
            </a:r>
            <a:r>
              <a:rPr sz="1600" spc="25" dirty="0">
                <a:solidFill>
                  <a:srgbClr val="00BBEB"/>
                </a:solidFill>
                <a:latin typeface="Arial"/>
                <a:cs typeface="Arial"/>
              </a:rPr>
              <a:t>accessing  </a:t>
            </a:r>
            <a:r>
              <a:rPr sz="1600" spc="10" dirty="0">
                <a:solidFill>
                  <a:srgbClr val="00BBEB"/>
                </a:solidFill>
                <a:latin typeface="Arial"/>
                <a:cs typeface="Arial"/>
              </a:rPr>
              <a:t>data </a:t>
            </a:r>
            <a:r>
              <a:rPr sz="1600" spc="30" dirty="0">
                <a:solidFill>
                  <a:srgbClr val="00BBEB"/>
                </a:solidFill>
                <a:latin typeface="Arial"/>
                <a:cs typeface="Arial"/>
              </a:rPr>
              <a:t>defined </a:t>
            </a:r>
            <a:r>
              <a:rPr sz="1600" spc="-5" dirty="0">
                <a:solidFill>
                  <a:srgbClr val="00BBEB"/>
                </a:solidFill>
                <a:latin typeface="Arial"/>
                <a:cs typeface="Arial"/>
              </a:rPr>
              <a:t>in</a:t>
            </a:r>
            <a:r>
              <a:rPr sz="1600" spc="40" dirty="0">
                <a:solidFill>
                  <a:srgbClr val="00BBEB"/>
                </a:solidFill>
                <a:latin typeface="Arial"/>
                <a:cs typeface="Arial"/>
              </a:rPr>
              <a:t> </a:t>
            </a:r>
            <a:r>
              <a:rPr sz="1600" spc="-50" dirty="0">
                <a:solidFill>
                  <a:srgbClr val="00BBEB"/>
                </a:solidFill>
                <a:latin typeface="Arial"/>
                <a:cs typeface="Arial"/>
              </a:rPr>
              <a:t>YANG…”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800" u="sng" spc="5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https://tools.ietf.org/html/rfc8040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30734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RESTCONF</a:t>
            </a:r>
            <a:r>
              <a:rPr spc="-15" dirty="0"/>
              <a:t> </a:t>
            </a:r>
            <a:r>
              <a:rPr dirty="0"/>
              <a:t>Details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22354" y="1164425"/>
            <a:ext cx="3766185" cy="240855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70"/>
              </a:spcBef>
              <a:buClr>
                <a:srgbClr val="282828"/>
              </a:buClr>
              <a:buSzPct val="59523"/>
              <a:buChar char="•"/>
              <a:tabLst>
                <a:tab pos="297815" algn="l"/>
                <a:tab pos="298450" algn="l"/>
              </a:tabLst>
            </a:pPr>
            <a:r>
              <a:rPr sz="2100" u="heavy" spc="-9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RFC </a:t>
            </a:r>
            <a:r>
              <a:rPr sz="2100" u="heavy" spc="9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8040</a:t>
            </a:r>
            <a:r>
              <a:rPr sz="2100" spc="90" dirty="0">
                <a:solidFill>
                  <a:srgbClr val="00BBEB"/>
                </a:solidFill>
                <a:latin typeface="Arial"/>
                <a:cs typeface="Arial"/>
                <a:hlinkClick r:id="rId2"/>
              </a:rPr>
              <a:t> </a:t>
            </a:r>
            <a:r>
              <a:rPr sz="2100" spc="430" dirty="0">
                <a:solidFill>
                  <a:srgbClr val="282828"/>
                </a:solidFill>
                <a:latin typeface="Arial"/>
                <a:cs typeface="Arial"/>
              </a:rPr>
              <a:t>- </a:t>
            </a:r>
            <a:r>
              <a:rPr sz="2100" dirty="0">
                <a:solidFill>
                  <a:srgbClr val="282828"/>
                </a:solidFill>
                <a:latin typeface="Arial"/>
                <a:cs typeface="Arial"/>
              </a:rPr>
              <a:t>January</a:t>
            </a:r>
            <a:r>
              <a:rPr sz="2100" spc="-26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90" dirty="0">
                <a:solidFill>
                  <a:srgbClr val="282828"/>
                </a:solidFill>
                <a:latin typeface="Arial"/>
                <a:cs typeface="Arial"/>
              </a:rPr>
              <a:t>2017</a:t>
            </a:r>
            <a:endParaRPr sz="21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969"/>
              </a:spcBef>
              <a:buSzPct val="59523"/>
              <a:buChar char="•"/>
              <a:tabLst>
                <a:tab pos="297815" algn="l"/>
                <a:tab pos="298450" algn="l"/>
              </a:tabLst>
            </a:pPr>
            <a:r>
              <a:rPr sz="2100" dirty="0">
                <a:solidFill>
                  <a:srgbClr val="282828"/>
                </a:solidFill>
                <a:latin typeface="Arial"/>
                <a:cs typeface="Arial"/>
              </a:rPr>
              <a:t>Uses </a:t>
            </a:r>
            <a:r>
              <a:rPr sz="2100" spc="-55" dirty="0">
                <a:solidFill>
                  <a:srgbClr val="282828"/>
                </a:solidFill>
                <a:latin typeface="Arial"/>
                <a:cs typeface="Arial"/>
              </a:rPr>
              <a:t>HTTPS </a:t>
            </a:r>
            <a:r>
              <a:rPr sz="2100" spc="50" dirty="0">
                <a:solidFill>
                  <a:srgbClr val="282828"/>
                </a:solidFill>
                <a:latin typeface="Arial"/>
                <a:cs typeface="Arial"/>
              </a:rPr>
              <a:t>for</a:t>
            </a:r>
            <a:r>
              <a:rPr sz="2100" spc="16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30" dirty="0">
                <a:solidFill>
                  <a:srgbClr val="282828"/>
                </a:solidFill>
                <a:latin typeface="Arial"/>
                <a:cs typeface="Arial"/>
              </a:rPr>
              <a:t>transport</a:t>
            </a:r>
            <a:endParaRPr sz="2100">
              <a:latin typeface="Arial"/>
              <a:cs typeface="Arial"/>
            </a:endParaRPr>
          </a:p>
          <a:p>
            <a:pPr marL="298450" marR="5080" indent="-285750">
              <a:lnSpc>
                <a:spcPts val="2390"/>
              </a:lnSpc>
              <a:spcBef>
                <a:spcPts val="1170"/>
              </a:spcBef>
              <a:buSzPct val="59523"/>
              <a:buChar char="•"/>
              <a:tabLst>
                <a:tab pos="297815" algn="l"/>
                <a:tab pos="298450" algn="l"/>
              </a:tabLst>
            </a:pPr>
            <a:r>
              <a:rPr sz="2100" spc="15" dirty="0">
                <a:solidFill>
                  <a:srgbClr val="282828"/>
                </a:solidFill>
                <a:latin typeface="Arial"/>
                <a:cs typeface="Arial"/>
              </a:rPr>
              <a:t>Tightly </a:t>
            </a:r>
            <a:r>
              <a:rPr sz="2100" spc="45" dirty="0">
                <a:solidFill>
                  <a:srgbClr val="282828"/>
                </a:solidFill>
                <a:latin typeface="Arial"/>
                <a:cs typeface="Arial"/>
              </a:rPr>
              <a:t>coupled </a:t>
            </a:r>
            <a:r>
              <a:rPr sz="2100" spc="60" dirty="0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sz="2100" spc="35" dirty="0">
                <a:solidFill>
                  <a:srgbClr val="282828"/>
                </a:solidFill>
                <a:latin typeface="Arial"/>
                <a:cs typeface="Arial"/>
              </a:rPr>
              <a:t>the</a:t>
            </a:r>
            <a:r>
              <a:rPr sz="2100" spc="-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45" dirty="0">
                <a:solidFill>
                  <a:srgbClr val="282828"/>
                </a:solidFill>
                <a:latin typeface="Arial"/>
                <a:cs typeface="Arial"/>
              </a:rPr>
              <a:t>YANG  </a:t>
            </a:r>
            <a:r>
              <a:rPr sz="2100" spc="15" dirty="0">
                <a:solidFill>
                  <a:srgbClr val="282828"/>
                </a:solidFill>
                <a:latin typeface="Arial"/>
                <a:cs typeface="Arial"/>
              </a:rPr>
              <a:t>data </a:t>
            </a:r>
            <a:r>
              <a:rPr sz="2100" spc="45" dirty="0">
                <a:solidFill>
                  <a:srgbClr val="282828"/>
                </a:solidFill>
                <a:latin typeface="Arial"/>
                <a:cs typeface="Arial"/>
              </a:rPr>
              <a:t>model</a:t>
            </a:r>
            <a:r>
              <a:rPr sz="2100" spc="6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25" dirty="0">
                <a:solidFill>
                  <a:srgbClr val="282828"/>
                </a:solidFill>
                <a:latin typeface="Arial"/>
                <a:cs typeface="Arial"/>
              </a:rPr>
              <a:t>definitions</a:t>
            </a:r>
            <a:endParaRPr sz="2100">
              <a:latin typeface="Arial"/>
              <a:cs typeface="Arial"/>
            </a:endParaRPr>
          </a:p>
          <a:p>
            <a:pPr marL="298450" marR="58419" indent="-285750">
              <a:lnSpc>
                <a:spcPts val="2390"/>
              </a:lnSpc>
              <a:spcBef>
                <a:spcPts val="1105"/>
              </a:spcBef>
              <a:buSzPct val="59523"/>
              <a:buChar char="•"/>
              <a:tabLst>
                <a:tab pos="297815" algn="l"/>
                <a:tab pos="298450" algn="l"/>
              </a:tabLst>
            </a:pPr>
            <a:r>
              <a:rPr sz="2100" spc="15" dirty="0">
                <a:solidFill>
                  <a:srgbClr val="282828"/>
                </a:solidFill>
                <a:latin typeface="Arial"/>
                <a:cs typeface="Arial"/>
              </a:rPr>
              <a:t>Provides </a:t>
            </a:r>
            <a:r>
              <a:rPr sz="2100" spc="-10" dirty="0">
                <a:solidFill>
                  <a:srgbClr val="282828"/>
                </a:solidFill>
                <a:latin typeface="Arial"/>
                <a:cs typeface="Arial"/>
              </a:rPr>
              <a:t>JSON </a:t>
            </a:r>
            <a:r>
              <a:rPr sz="2100" spc="40" dirty="0">
                <a:solidFill>
                  <a:srgbClr val="282828"/>
                </a:solidFill>
                <a:latin typeface="Arial"/>
                <a:cs typeface="Arial"/>
              </a:rPr>
              <a:t>or </a:t>
            </a:r>
            <a:r>
              <a:rPr sz="2100" spc="-15" dirty="0">
                <a:solidFill>
                  <a:srgbClr val="282828"/>
                </a:solidFill>
                <a:latin typeface="Arial"/>
                <a:cs typeface="Arial"/>
              </a:rPr>
              <a:t>XML </a:t>
            </a:r>
            <a:r>
              <a:rPr sz="2100" spc="15" dirty="0">
                <a:solidFill>
                  <a:srgbClr val="282828"/>
                </a:solidFill>
                <a:latin typeface="Arial"/>
                <a:cs typeface="Arial"/>
              </a:rPr>
              <a:t>data  </a:t>
            </a:r>
            <a:r>
              <a:rPr sz="2100" spc="35" dirty="0">
                <a:solidFill>
                  <a:srgbClr val="282828"/>
                </a:solidFill>
                <a:latin typeface="Arial"/>
                <a:cs typeface="Arial"/>
              </a:rPr>
              <a:t>formats</a:t>
            </a:r>
            <a:endParaRPr sz="2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8539451"/>
      </p:ext>
    </p:extLst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38455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What </a:t>
            </a:r>
            <a:r>
              <a:rPr spc="40" dirty="0"/>
              <a:t>about</a:t>
            </a:r>
            <a:r>
              <a:rPr spc="60" dirty="0"/>
              <a:t> </a:t>
            </a:r>
            <a:r>
              <a:rPr spc="-75" dirty="0"/>
              <a:t>NETCONF?</a:t>
            </a:r>
          </a:p>
        </p:txBody>
      </p:sp>
      <p:sp>
        <p:nvSpPr>
          <p:cNvPr id="4" name="object 4"/>
          <p:cNvSpPr/>
          <p:nvPr/>
        </p:nvSpPr>
        <p:spPr>
          <a:xfrm>
            <a:off x="626363" y="1123950"/>
            <a:ext cx="7648194" cy="3074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4475218"/>
      </p:ext>
    </p:extLst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63582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RESTCONF </a:t>
            </a:r>
            <a:r>
              <a:rPr spc="45" dirty="0"/>
              <a:t>Protocol </a:t>
            </a:r>
            <a:r>
              <a:rPr spc="25" dirty="0"/>
              <a:t>Stack </a:t>
            </a:r>
            <a:r>
              <a:rPr spc="-30" dirty="0"/>
              <a:t>&amp;</a:t>
            </a:r>
            <a:r>
              <a:rPr spc="254" dirty="0"/>
              <a:t> </a:t>
            </a:r>
            <a:r>
              <a:rPr spc="25" dirty="0"/>
              <a:t>Transport</a:t>
            </a:r>
          </a:p>
        </p:txBody>
      </p:sp>
      <p:sp>
        <p:nvSpPr>
          <p:cNvPr id="4" name="object 4"/>
          <p:cNvSpPr/>
          <p:nvPr/>
        </p:nvSpPr>
        <p:spPr>
          <a:xfrm>
            <a:off x="742187" y="1155191"/>
            <a:ext cx="7559040" cy="2946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1388769"/>
      </p:ext>
    </p:extLst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41890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" dirty="0"/>
              <a:t>Operations </a:t>
            </a:r>
            <a:r>
              <a:rPr spc="580" dirty="0"/>
              <a:t>- </a:t>
            </a:r>
            <a:r>
              <a:rPr spc="-75" dirty="0"/>
              <a:t>HTTP</a:t>
            </a:r>
            <a:r>
              <a:rPr spc="-484" dirty="0"/>
              <a:t> </a:t>
            </a:r>
            <a:r>
              <a:rPr spc="-90" dirty="0"/>
              <a:t>CRUD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31416" y="1211605"/>
          <a:ext cx="834517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1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900" spc="-70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RESTCONF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38100">
                      <a:solidFill>
                        <a:srgbClr val="005073"/>
                      </a:solidFill>
                      <a:prstDash val="solid"/>
                    </a:lnB>
                    <a:solidFill>
                      <a:srgbClr val="00BB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900" spc="-55" dirty="0">
                          <a:solidFill>
                            <a:srgbClr val="005073"/>
                          </a:solidFill>
                          <a:latin typeface="Arial"/>
                          <a:cs typeface="Arial"/>
                        </a:rPr>
                        <a:t>NETCONF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38100">
                      <a:solidFill>
                        <a:srgbClr val="005073"/>
                      </a:solidFill>
                      <a:prstDash val="solid"/>
                    </a:lnB>
                    <a:solidFill>
                      <a:srgbClr val="00B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900" spc="-10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GET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381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900" spc="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&lt;get&gt; </a:t>
                      </a:r>
                      <a:r>
                        <a:rPr sz="1400" spc="1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400" spc="-1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7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&lt;get-config&gt;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381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900" spc="-4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POST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900" spc="6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&lt;edit-config&gt;</a:t>
                      </a:r>
                      <a:r>
                        <a:rPr sz="1900" spc="-1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(operation="create")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900" spc="-4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PUT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900" spc="6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&lt;edit-config&gt;</a:t>
                      </a:r>
                      <a:r>
                        <a:rPr sz="1900" spc="-1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(operation="create/replace")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900" spc="-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PATCH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900" spc="6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&lt;edit-config&gt;</a:t>
                      </a:r>
                      <a:r>
                        <a:rPr sz="1900" spc="-1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(operation="merge")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E7F4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900" spc="-11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DELETE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900" spc="6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&lt;edit-config&gt;</a:t>
                      </a:r>
                      <a:r>
                        <a:rPr sz="1900" spc="-130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25" dirty="0">
                          <a:solidFill>
                            <a:srgbClr val="282828"/>
                          </a:solidFill>
                          <a:latin typeface="Arial"/>
                          <a:cs typeface="Arial"/>
                        </a:rPr>
                        <a:t>(operation="delete")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005073"/>
                      </a:solidFill>
                      <a:prstDash val="solid"/>
                    </a:lnL>
                    <a:lnR w="12700">
                      <a:solidFill>
                        <a:srgbClr val="005073"/>
                      </a:solidFill>
                      <a:prstDash val="solid"/>
                    </a:lnR>
                    <a:lnT w="12700">
                      <a:solidFill>
                        <a:srgbClr val="005073"/>
                      </a:solidFill>
                      <a:prstDash val="solid"/>
                    </a:lnT>
                    <a:lnB w="12700">
                      <a:solidFill>
                        <a:srgbClr val="005073"/>
                      </a:solidFill>
                      <a:prstDash val="solid"/>
                    </a:lnB>
                    <a:solidFill>
                      <a:srgbClr val="CAE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4397924"/>
      </p:ext>
    </p:extLst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939" y="1164729"/>
            <a:ext cx="3792220" cy="160210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1100"/>
              </a:spcBef>
            </a:pPr>
            <a:r>
              <a:rPr sz="1600" u="sng" spc="-4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HTTP</a:t>
            </a:r>
            <a:r>
              <a:rPr sz="1600" u="sng" spc="3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</a:t>
            </a:r>
            <a:r>
              <a:rPr sz="1600" u="sng" spc="1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Headers</a:t>
            </a:r>
            <a:endParaRPr sz="1600">
              <a:latin typeface="Arial"/>
              <a:cs typeface="Arial"/>
            </a:endParaRPr>
          </a:p>
          <a:p>
            <a:pPr marL="128905" marR="5080" indent="-116839">
              <a:lnSpc>
                <a:spcPts val="1820"/>
              </a:lnSpc>
              <a:spcBef>
                <a:spcPts val="114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Content-Type: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Specify the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type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of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data 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being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sent </a:t>
            </a:r>
            <a:r>
              <a:rPr sz="1600" spc="40" dirty="0">
                <a:solidFill>
                  <a:srgbClr val="282828"/>
                </a:solidFill>
                <a:latin typeface="Arial"/>
                <a:cs typeface="Arial"/>
              </a:rPr>
              <a:t>from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the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client</a:t>
            </a:r>
            <a:endParaRPr sz="1600">
              <a:latin typeface="Arial"/>
              <a:cs typeface="Arial"/>
            </a:endParaRPr>
          </a:p>
          <a:p>
            <a:pPr marL="128905" marR="73660" indent="-116839">
              <a:lnSpc>
                <a:spcPts val="1820"/>
              </a:lnSpc>
              <a:spcBef>
                <a:spcPts val="110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50" dirty="0">
                <a:solidFill>
                  <a:srgbClr val="282828"/>
                </a:solidFill>
                <a:latin typeface="Arial"/>
                <a:cs typeface="Arial"/>
              </a:rPr>
              <a:t>Accept: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Specify the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type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of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data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being  requested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by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the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client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39350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Content </a:t>
            </a:r>
            <a:r>
              <a:rPr spc="580" dirty="0"/>
              <a:t>- </a:t>
            </a:r>
            <a:r>
              <a:rPr spc="-20" dirty="0"/>
              <a:t>XML </a:t>
            </a:r>
            <a:r>
              <a:rPr spc="55" dirty="0"/>
              <a:t>or</a:t>
            </a:r>
            <a:r>
              <a:rPr spc="-430" dirty="0"/>
              <a:t> </a:t>
            </a:r>
            <a:r>
              <a:rPr spc="-10" dirty="0"/>
              <a:t>JSON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22354" y="1164729"/>
            <a:ext cx="2689225" cy="113919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1100"/>
              </a:spcBef>
            </a:pPr>
            <a:r>
              <a:rPr sz="1600" u="sng" spc="-60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RESTCONF </a:t>
            </a:r>
            <a:r>
              <a:rPr sz="1600" u="sng" spc="-3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MIME</a:t>
            </a:r>
            <a:r>
              <a:rPr sz="1600" u="sng" spc="90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</a:t>
            </a:r>
            <a:r>
              <a:rPr sz="1600" u="sng" spc="1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Types</a:t>
            </a:r>
            <a:endParaRPr sz="1600" dirty="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1000"/>
              </a:spcBef>
              <a:buSzPct val="59375"/>
              <a:buChar char="•"/>
              <a:tabLst>
                <a:tab pos="129539" algn="l"/>
              </a:tabLst>
            </a:pP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application/yang-data+json</a:t>
            </a:r>
            <a:endParaRPr sz="1600" dirty="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100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application/yang-data+xml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5808880"/>
      </p:ext>
    </p:extLst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6296025" cy="79375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75"/>
              </a:spcBef>
            </a:pPr>
            <a:r>
              <a:rPr spc="45" dirty="0"/>
              <a:t>Constructing </a:t>
            </a:r>
            <a:r>
              <a:rPr spc="-105" dirty="0"/>
              <a:t>RESTCONF </a:t>
            </a:r>
            <a:r>
              <a:rPr spc="-100" dirty="0"/>
              <a:t>URIs </a:t>
            </a:r>
            <a:r>
              <a:rPr spc="65" dirty="0"/>
              <a:t>for </a:t>
            </a:r>
            <a:r>
              <a:rPr spc="-20" dirty="0"/>
              <a:t>Data  </a:t>
            </a:r>
            <a:r>
              <a:rPr spc="15" dirty="0"/>
              <a:t>Resources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4205" y="1085595"/>
            <a:ext cx="8066405" cy="3308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282828"/>
                </a:solidFill>
                <a:latin typeface="Courier New"/>
                <a:cs typeface="Courier New"/>
              </a:rPr>
              <a:t>https://&lt;</a:t>
            </a:r>
            <a:r>
              <a:rPr sz="1400" b="1" spc="-5" dirty="0">
                <a:solidFill>
                  <a:srgbClr val="00BBEB"/>
                </a:solidFill>
                <a:latin typeface="Courier New"/>
                <a:cs typeface="Courier New"/>
              </a:rPr>
              <a:t>ADDRESS</a:t>
            </a:r>
            <a:r>
              <a:rPr sz="1400" b="1" spc="-5" dirty="0">
                <a:solidFill>
                  <a:srgbClr val="282828"/>
                </a:solidFill>
                <a:latin typeface="Courier New"/>
                <a:cs typeface="Courier New"/>
              </a:rPr>
              <a:t>&gt;/&lt;</a:t>
            </a:r>
            <a:r>
              <a:rPr sz="1400" b="1" spc="-5" dirty="0">
                <a:solidFill>
                  <a:srgbClr val="E1221A"/>
                </a:solidFill>
                <a:latin typeface="Courier New"/>
                <a:cs typeface="Courier New"/>
              </a:rPr>
              <a:t>ROOT</a:t>
            </a:r>
            <a:r>
              <a:rPr sz="1400" b="1" spc="-5" dirty="0">
                <a:solidFill>
                  <a:srgbClr val="282828"/>
                </a:solidFill>
                <a:latin typeface="Courier New"/>
                <a:cs typeface="Courier New"/>
              </a:rPr>
              <a:t>&gt;/</a:t>
            </a:r>
            <a:r>
              <a:rPr sz="1400" b="1" spc="-5" dirty="0">
                <a:solidFill>
                  <a:srgbClr val="FF0000"/>
                </a:solidFill>
                <a:latin typeface="Courier New"/>
                <a:cs typeface="Courier New"/>
              </a:rPr>
              <a:t>data</a:t>
            </a:r>
            <a:r>
              <a:rPr sz="1400" b="1" spc="-5" dirty="0">
                <a:solidFill>
                  <a:srgbClr val="282828"/>
                </a:solidFill>
                <a:latin typeface="Courier New"/>
                <a:cs typeface="Courier New"/>
              </a:rPr>
              <a:t>/&lt;[</a:t>
            </a:r>
            <a:r>
              <a:rPr sz="1400" b="1" spc="-5" dirty="0">
                <a:solidFill>
                  <a:srgbClr val="FFC000"/>
                </a:solidFill>
                <a:latin typeface="Courier New"/>
                <a:cs typeface="Courier New"/>
              </a:rPr>
              <a:t>YANG</a:t>
            </a:r>
            <a:r>
              <a:rPr sz="1400" b="1" spc="-10" dirty="0">
                <a:solidFill>
                  <a:srgbClr val="FFC000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FFC000"/>
                </a:solidFill>
                <a:latin typeface="Courier New"/>
                <a:cs typeface="Courier New"/>
              </a:rPr>
              <a:t>MODULE</a:t>
            </a:r>
            <a:r>
              <a:rPr sz="1400" b="1" spc="-5" dirty="0">
                <a:solidFill>
                  <a:srgbClr val="282828"/>
                </a:solidFill>
                <a:latin typeface="Courier New"/>
                <a:cs typeface="Courier New"/>
              </a:rPr>
              <a:t>:]</a:t>
            </a:r>
            <a:r>
              <a:rPr sz="1400" b="1" spc="-5" dirty="0">
                <a:solidFill>
                  <a:srgbClr val="FFC000"/>
                </a:solidFill>
                <a:latin typeface="Courier New"/>
                <a:cs typeface="Courier New"/>
              </a:rPr>
              <a:t>CONTAINER</a:t>
            </a:r>
            <a:r>
              <a:rPr sz="1400" b="1" spc="-5" dirty="0">
                <a:solidFill>
                  <a:srgbClr val="282828"/>
                </a:solidFill>
                <a:latin typeface="Courier New"/>
                <a:cs typeface="Courier New"/>
              </a:rPr>
              <a:t>&gt;/&lt;</a:t>
            </a:r>
            <a:r>
              <a:rPr sz="1400" b="1" spc="-5" dirty="0">
                <a:solidFill>
                  <a:srgbClr val="6F2F9F"/>
                </a:solidFill>
                <a:latin typeface="Courier New"/>
                <a:cs typeface="Courier New"/>
              </a:rPr>
              <a:t>LEAF</a:t>
            </a:r>
            <a:r>
              <a:rPr sz="1400" b="1" spc="-5" dirty="0">
                <a:solidFill>
                  <a:srgbClr val="282828"/>
                </a:solidFill>
                <a:latin typeface="Courier New"/>
                <a:cs typeface="Courier New"/>
              </a:rPr>
              <a:t>&gt;[?&lt;</a:t>
            </a:r>
            <a:r>
              <a:rPr sz="1400" b="1" spc="-5" dirty="0">
                <a:solidFill>
                  <a:srgbClr val="C00000"/>
                </a:solidFill>
                <a:latin typeface="Courier New"/>
                <a:cs typeface="Courier New"/>
              </a:rPr>
              <a:t>OPTIONS</a:t>
            </a:r>
            <a:r>
              <a:rPr sz="1400" b="1" spc="-5" dirty="0">
                <a:solidFill>
                  <a:srgbClr val="282828"/>
                </a:solidFill>
                <a:latin typeface="Courier New"/>
                <a:cs typeface="Courier New"/>
              </a:rPr>
              <a:t>&gt;]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Courier New"/>
              <a:cs typeface="Courier New"/>
            </a:endParaRPr>
          </a:p>
          <a:p>
            <a:pPr marL="616585" indent="-285750">
              <a:lnSpc>
                <a:spcPct val="100000"/>
              </a:lnSpc>
              <a:buClr>
                <a:srgbClr val="005073"/>
              </a:buClr>
              <a:buSzPct val="90000"/>
              <a:buChar char="•"/>
              <a:tabLst>
                <a:tab pos="615950" algn="l"/>
                <a:tab pos="616585" algn="l"/>
              </a:tabLst>
            </a:pPr>
            <a:r>
              <a:rPr sz="1500" spc="-55" dirty="0">
                <a:solidFill>
                  <a:srgbClr val="00BBEB"/>
                </a:solidFill>
                <a:latin typeface="Arial"/>
                <a:cs typeface="Arial"/>
              </a:rPr>
              <a:t>ADDRESS </a:t>
            </a:r>
            <a:r>
              <a:rPr sz="1500" spc="310" dirty="0">
                <a:solidFill>
                  <a:srgbClr val="282828"/>
                </a:solidFill>
                <a:latin typeface="Arial"/>
                <a:cs typeface="Arial"/>
              </a:rPr>
              <a:t>- </a:t>
            </a:r>
            <a:r>
              <a:rPr sz="1500" spc="10" dirty="0">
                <a:solidFill>
                  <a:srgbClr val="282828"/>
                </a:solidFill>
                <a:latin typeface="Arial"/>
                <a:cs typeface="Arial"/>
              </a:rPr>
              <a:t>Of </a:t>
            </a:r>
            <a:r>
              <a:rPr sz="1500" spc="25" dirty="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sz="1500" spc="-60" dirty="0">
                <a:solidFill>
                  <a:srgbClr val="282828"/>
                </a:solidFill>
                <a:latin typeface="Arial"/>
                <a:cs typeface="Arial"/>
              </a:rPr>
              <a:t>RESTCONF</a:t>
            </a:r>
            <a:r>
              <a:rPr sz="1500" spc="-1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500" spc="30" dirty="0">
                <a:solidFill>
                  <a:srgbClr val="282828"/>
                </a:solidFill>
                <a:latin typeface="Arial"/>
                <a:cs typeface="Arial"/>
              </a:rPr>
              <a:t>Agent</a:t>
            </a:r>
            <a:endParaRPr sz="1500">
              <a:latin typeface="Arial"/>
              <a:cs typeface="Arial"/>
            </a:endParaRPr>
          </a:p>
          <a:p>
            <a:pPr marL="615950" marR="1580515" indent="-285750">
              <a:lnSpc>
                <a:spcPts val="1580"/>
              </a:lnSpc>
              <a:spcBef>
                <a:spcPts val="1245"/>
              </a:spcBef>
              <a:buClr>
                <a:srgbClr val="005073"/>
              </a:buClr>
              <a:buSzPct val="90000"/>
              <a:buChar char="•"/>
              <a:tabLst>
                <a:tab pos="615950" algn="l"/>
                <a:tab pos="616585" algn="l"/>
              </a:tabLst>
            </a:pPr>
            <a:r>
              <a:rPr sz="1500" spc="-50" dirty="0">
                <a:solidFill>
                  <a:srgbClr val="E1221A"/>
                </a:solidFill>
                <a:latin typeface="Arial"/>
                <a:cs typeface="Arial"/>
              </a:rPr>
              <a:t>ROOT </a:t>
            </a:r>
            <a:r>
              <a:rPr sz="1500" spc="310" dirty="0">
                <a:solidFill>
                  <a:srgbClr val="282828"/>
                </a:solidFill>
                <a:latin typeface="Arial"/>
                <a:cs typeface="Arial"/>
              </a:rPr>
              <a:t>- </a:t>
            </a:r>
            <a:r>
              <a:rPr sz="1500" spc="-5" dirty="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sz="1500" dirty="0">
                <a:solidFill>
                  <a:srgbClr val="282828"/>
                </a:solidFill>
                <a:latin typeface="Arial"/>
                <a:cs typeface="Arial"/>
              </a:rPr>
              <a:t>main </a:t>
            </a:r>
            <a:r>
              <a:rPr sz="1500" spc="20" dirty="0">
                <a:solidFill>
                  <a:srgbClr val="282828"/>
                </a:solidFill>
                <a:latin typeface="Arial"/>
                <a:cs typeface="Arial"/>
              </a:rPr>
              <a:t>entry </a:t>
            </a:r>
            <a:r>
              <a:rPr sz="1500" spc="25" dirty="0">
                <a:solidFill>
                  <a:srgbClr val="282828"/>
                </a:solidFill>
                <a:latin typeface="Arial"/>
                <a:cs typeface="Arial"/>
              </a:rPr>
              <a:t>point </a:t>
            </a:r>
            <a:r>
              <a:rPr sz="1500" spc="35" dirty="0">
                <a:solidFill>
                  <a:srgbClr val="282828"/>
                </a:solidFill>
                <a:latin typeface="Arial"/>
                <a:cs typeface="Arial"/>
              </a:rPr>
              <a:t>for </a:t>
            </a:r>
            <a:r>
              <a:rPr sz="1500" spc="-60" dirty="0">
                <a:solidFill>
                  <a:srgbClr val="282828"/>
                </a:solidFill>
                <a:latin typeface="Arial"/>
                <a:cs typeface="Arial"/>
              </a:rPr>
              <a:t>RESTCONF </a:t>
            </a:r>
            <a:r>
              <a:rPr sz="1500" spc="20" dirty="0">
                <a:solidFill>
                  <a:srgbClr val="282828"/>
                </a:solidFill>
                <a:latin typeface="Arial"/>
                <a:cs typeface="Arial"/>
              </a:rPr>
              <a:t>requests.  </a:t>
            </a:r>
            <a:r>
              <a:rPr sz="1500" spc="10" dirty="0">
                <a:solidFill>
                  <a:srgbClr val="282828"/>
                </a:solidFill>
                <a:latin typeface="Arial"/>
                <a:cs typeface="Arial"/>
              </a:rPr>
              <a:t>Discoverable at</a:t>
            </a:r>
            <a:r>
              <a:rPr sz="1500" spc="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282828"/>
                </a:solidFill>
                <a:latin typeface="Courier New"/>
                <a:cs typeface="Courier New"/>
              </a:rPr>
              <a:t>https://&lt;</a:t>
            </a:r>
            <a:r>
              <a:rPr sz="1500" spc="-5" dirty="0">
                <a:solidFill>
                  <a:srgbClr val="00BBEB"/>
                </a:solidFill>
                <a:latin typeface="Courier New"/>
                <a:cs typeface="Courier New"/>
              </a:rPr>
              <a:t>ADDRESS</a:t>
            </a:r>
            <a:r>
              <a:rPr sz="1500" spc="-5" dirty="0">
                <a:solidFill>
                  <a:srgbClr val="282828"/>
                </a:solidFill>
                <a:latin typeface="Courier New"/>
                <a:cs typeface="Courier New"/>
              </a:rPr>
              <a:t>&gt;/.well-known/host-meta</a:t>
            </a:r>
            <a:endParaRPr sz="1500">
              <a:latin typeface="Courier New"/>
              <a:cs typeface="Courier New"/>
            </a:endParaRPr>
          </a:p>
          <a:p>
            <a:pPr marL="616585" indent="-285750">
              <a:lnSpc>
                <a:spcPct val="100000"/>
              </a:lnSpc>
              <a:spcBef>
                <a:spcPts val="1130"/>
              </a:spcBef>
              <a:buClr>
                <a:srgbClr val="005073"/>
              </a:buClr>
              <a:buSzPct val="90000"/>
              <a:buChar char="•"/>
              <a:tabLst>
                <a:tab pos="615950" algn="l"/>
                <a:tab pos="616585" algn="l"/>
              </a:tabLst>
            </a:pPr>
            <a:r>
              <a:rPr sz="1500" spc="15" dirty="0">
                <a:solidFill>
                  <a:srgbClr val="FF0000"/>
                </a:solidFill>
                <a:latin typeface="Arial"/>
                <a:cs typeface="Arial"/>
              </a:rPr>
              <a:t>data </a:t>
            </a:r>
            <a:r>
              <a:rPr sz="1500" spc="310" dirty="0">
                <a:solidFill>
                  <a:srgbClr val="282828"/>
                </a:solidFill>
                <a:latin typeface="Arial"/>
                <a:cs typeface="Arial"/>
              </a:rPr>
              <a:t>- </a:t>
            </a:r>
            <a:r>
              <a:rPr sz="1500" spc="-5" dirty="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sz="1500" spc="-60" dirty="0">
                <a:solidFill>
                  <a:srgbClr val="282828"/>
                </a:solidFill>
                <a:latin typeface="Arial"/>
                <a:cs typeface="Arial"/>
              </a:rPr>
              <a:t>RESTCONF </a:t>
            </a:r>
            <a:r>
              <a:rPr sz="1500" spc="-35" dirty="0">
                <a:solidFill>
                  <a:srgbClr val="282828"/>
                </a:solidFill>
                <a:latin typeface="Arial"/>
                <a:cs typeface="Arial"/>
              </a:rPr>
              <a:t>API </a:t>
            </a:r>
            <a:r>
              <a:rPr sz="1500" spc="25" dirty="0">
                <a:solidFill>
                  <a:srgbClr val="282828"/>
                </a:solidFill>
                <a:latin typeface="Arial"/>
                <a:cs typeface="Arial"/>
              </a:rPr>
              <a:t>resource </a:t>
            </a:r>
            <a:r>
              <a:rPr sz="1500" spc="30" dirty="0">
                <a:solidFill>
                  <a:srgbClr val="282828"/>
                </a:solidFill>
                <a:latin typeface="Arial"/>
                <a:cs typeface="Arial"/>
              </a:rPr>
              <a:t>type </a:t>
            </a:r>
            <a:r>
              <a:rPr sz="1500" spc="35" dirty="0">
                <a:solidFill>
                  <a:srgbClr val="282828"/>
                </a:solidFill>
                <a:latin typeface="Arial"/>
                <a:cs typeface="Arial"/>
              </a:rPr>
              <a:t>for</a:t>
            </a:r>
            <a:r>
              <a:rPr sz="1500" spc="-3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282828"/>
                </a:solidFill>
                <a:latin typeface="Arial"/>
                <a:cs typeface="Arial"/>
              </a:rPr>
              <a:t>data</a:t>
            </a:r>
            <a:endParaRPr sz="1500">
              <a:latin typeface="Arial"/>
              <a:cs typeface="Arial"/>
            </a:endParaRPr>
          </a:p>
          <a:p>
            <a:pPr marL="815975" lvl="1" indent="-286385">
              <a:lnSpc>
                <a:spcPct val="100000"/>
              </a:lnSpc>
              <a:spcBef>
                <a:spcPts val="509"/>
              </a:spcBef>
              <a:buClr>
                <a:srgbClr val="005073"/>
              </a:buClr>
              <a:buFont typeface="Arial"/>
              <a:buChar char="•"/>
              <a:tabLst>
                <a:tab pos="815975" algn="l"/>
                <a:tab pos="816610" algn="l"/>
              </a:tabLst>
            </a:pPr>
            <a:r>
              <a:rPr sz="1400" i="1" spc="-5" dirty="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sz="1400" i="1" spc="35" dirty="0">
                <a:solidFill>
                  <a:srgbClr val="282828"/>
                </a:solidFill>
                <a:latin typeface="Arial"/>
                <a:cs typeface="Arial"/>
              </a:rPr>
              <a:t>“operations” </a:t>
            </a:r>
            <a:r>
              <a:rPr sz="1400" i="1" spc="20" dirty="0">
                <a:solidFill>
                  <a:srgbClr val="282828"/>
                </a:solidFill>
                <a:latin typeface="Arial"/>
                <a:cs typeface="Arial"/>
              </a:rPr>
              <a:t>resource </a:t>
            </a:r>
            <a:r>
              <a:rPr sz="1400" i="1" spc="30" dirty="0">
                <a:solidFill>
                  <a:srgbClr val="282828"/>
                </a:solidFill>
                <a:latin typeface="Arial"/>
                <a:cs typeface="Arial"/>
              </a:rPr>
              <a:t>type </a:t>
            </a:r>
            <a:r>
              <a:rPr sz="1400" i="1" spc="15" dirty="0">
                <a:solidFill>
                  <a:srgbClr val="282828"/>
                </a:solidFill>
                <a:latin typeface="Arial"/>
                <a:cs typeface="Arial"/>
              </a:rPr>
              <a:t>used </a:t>
            </a:r>
            <a:r>
              <a:rPr sz="1400" i="1" spc="40" dirty="0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sz="1400" i="1" spc="15" dirty="0">
                <a:solidFill>
                  <a:srgbClr val="282828"/>
                </a:solidFill>
                <a:latin typeface="Arial"/>
                <a:cs typeface="Arial"/>
              </a:rPr>
              <a:t>access </a:t>
            </a:r>
            <a:r>
              <a:rPr sz="1400" i="1" spc="-65" dirty="0">
                <a:solidFill>
                  <a:srgbClr val="282828"/>
                </a:solidFill>
                <a:latin typeface="Arial"/>
                <a:cs typeface="Arial"/>
              </a:rPr>
              <a:t>RPC </a:t>
            </a:r>
            <a:r>
              <a:rPr sz="1400" i="1" spc="15" dirty="0">
                <a:solidFill>
                  <a:srgbClr val="282828"/>
                </a:solidFill>
                <a:latin typeface="Arial"/>
                <a:cs typeface="Arial"/>
              </a:rPr>
              <a:t>operations</a:t>
            </a:r>
            <a:r>
              <a:rPr sz="1400" i="1" spc="3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400" i="1" spc="-5" dirty="0">
                <a:solidFill>
                  <a:srgbClr val="282828"/>
                </a:solidFill>
                <a:latin typeface="Arial"/>
                <a:cs typeface="Arial"/>
              </a:rPr>
              <a:t>available</a:t>
            </a:r>
            <a:endParaRPr sz="1400">
              <a:latin typeface="Arial"/>
              <a:cs typeface="Arial"/>
            </a:endParaRPr>
          </a:p>
          <a:p>
            <a:pPr marL="616585" marR="5080" indent="-285750">
              <a:lnSpc>
                <a:spcPts val="1710"/>
              </a:lnSpc>
              <a:spcBef>
                <a:spcPts val="1145"/>
              </a:spcBef>
              <a:buClr>
                <a:srgbClr val="005073"/>
              </a:buClr>
              <a:buSzPct val="90000"/>
              <a:buChar char="•"/>
              <a:tabLst>
                <a:tab pos="615950" algn="l"/>
                <a:tab pos="616585" algn="l"/>
              </a:tabLst>
            </a:pPr>
            <a:r>
              <a:rPr sz="1500" spc="-15" dirty="0">
                <a:solidFill>
                  <a:srgbClr val="282828"/>
                </a:solidFill>
                <a:latin typeface="Arial"/>
                <a:cs typeface="Arial"/>
              </a:rPr>
              <a:t>[</a:t>
            </a:r>
            <a:r>
              <a:rPr sz="1500" spc="-15" dirty="0">
                <a:solidFill>
                  <a:srgbClr val="FFC000"/>
                </a:solidFill>
                <a:latin typeface="Arial"/>
                <a:cs typeface="Arial"/>
              </a:rPr>
              <a:t>YANG </a:t>
            </a:r>
            <a:r>
              <a:rPr sz="1500" spc="-35" dirty="0">
                <a:solidFill>
                  <a:srgbClr val="FFC000"/>
                </a:solidFill>
                <a:latin typeface="Arial"/>
                <a:cs typeface="Arial"/>
              </a:rPr>
              <a:t>MODULE</a:t>
            </a:r>
            <a:r>
              <a:rPr sz="1500" spc="-35" dirty="0">
                <a:solidFill>
                  <a:srgbClr val="282828"/>
                </a:solidFill>
                <a:latin typeface="Arial"/>
                <a:cs typeface="Arial"/>
              </a:rPr>
              <a:t>:]</a:t>
            </a:r>
            <a:r>
              <a:rPr sz="1500" spc="-35" dirty="0">
                <a:solidFill>
                  <a:srgbClr val="FFC000"/>
                </a:solidFill>
                <a:latin typeface="Arial"/>
                <a:cs typeface="Arial"/>
              </a:rPr>
              <a:t>CONTAINER </a:t>
            </a:r>
            <a:r>
              <a:rPr sz="1500" spc="310" dirty="0">
                <a:solidFill>
                  <a:srgbClr val="282828"/>
                </a:solidFill>
                <a:latin typeface="Arial"/>
                <a:cs typeface="Arial"/>
              </a:rPr>
              <a:t>- </a:t>
            </a:r>
            <a:r>
              <a:rPr sz="1500" spc="-5" dirty="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sz="1500" spc="15" dirty="0">
                <a:solidFill>
                  <a:srgbClr val="282828"/>
                </a:solidFill>
                <a:latin typeface="Arial"/>
                <a:cs typeface="Arial"/>
              </a:rPr>
              <a:t>base </a:t>
            </a:r>
            <a:r>
              <a:rPr sz="1500" spc="30" dirty="0">
                <a:solidFill>
                  <a:srgbClr val="282828"/>
                </a:solidFill>
                <a:latin typeface="Arial"/>
                <a:cs typeface="Arial"/>
              </a:rPr>
              <a:t>model </a:t>
            </a:r>
            <a:r>
              <a:rPr sz="1500" spc="20" dirty="0">
                <a:solidFill>
                  <a:srgbClr val="282828"/>
                </a:solidFill>
                <a:latin typeface="Arial"/>
                <a:cs typeface="Arial"/>
              </a:rPr>
              <a:t>container </a:t>
            </a:r>
            <a:r>
              <a:rPr sz="1500" spc="25" dirty="0">
                <a:solidFill>
                  <a:srgbClr val="282828"/>
                </a:solidFill>
                <a:latin typeface="Arial"/>
                <a:cs typeface="Arial"/>
              </a:rPr>
              <a:t>being </a:t>
            </a:r>
            <a:r>
              <a:rPr sz="1500" spc="20" dirty="0">
                <a:solidFill>
                  <a:srgbClr val="282828"/>
                </a:solidFill>
                <a:latin typeface="Arial"/>
                <a:cs typeface="Arial"/>
              </a:rPr>
              <a:t>used. </a:t>
            </a:r>
            <a:r>
              <a:rPr sz="1500" spc="10" dirty="0">
                <a:solidFill>
                  <a:srgbClr val="282828"/>
                </a:solidFill>
                <a:latin typeface="Arial"/>
                <a:cs typeface="Arial"/>
              </a:rPr>
              <a:t>Providing </a:t>
            </a:r>
            <a:r>
              <a:rPr sz="1500" spc="25" dirty="0">
                <a:solidFill>
                  <a:srgbClr val="282828"/>
                </a:solidFill>
                <a:latin typeface="Arial"/>
                <a:cs typeface="Arial"/>
              </a:rPr>
              <a:t>the  module </a:t>
            </a:r>
            <a:r>
              <a:rPr sz="1500" spc="10" dirty="0">
                <a:solidFill>
                  <a:srgbClr val="282828"/>
                </a:solidFill>
                <a:latin typeface="Arial"/>
                <a:cs typeface="Arial"/>
              </a:rPr>
              <a:t>name </a:t>
            </a:r>
            <a:r>
              <a:rPr sz="1500" spc="-5" dirty="0">
                <a:solidFill>
                  <a:srgbClr val="282828"/>
                </a:solidFill>
                <a:latin typeface="Arial"/>
                <a:cs typeface="Arial"/>
              </a:rPr>
              <a:t>is</a:t>
            </a:r>
            <a:r>
              <a:rPr sz="150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500" spc="15" dirty="0">
                <a:solidFill>
                  <a:srgbClr val="282828"/>
                </a:solidFill>
                <a:latin typeface="Arial"/>
                <a:cs typeface="Arial"/>
              </a:rPr>
              <a:t>optional.</a:t>
            </a:r>
            <a:endParaRPr sz="1500">
              <a:latin typeface="Arial"/>
              <a:cs typeface="Arial"/>
            </a:endParaRPr>
          </a:p>
          <a:p>
            <a:pPr marL="616585" indent="-285750">
              <a:lnSpc>
                <a:spcPct val="100000"/>
              </a:lnSpc>
              <a:spcBef>
                <a:spcPts val="965"/>
              </a:spcBef>
              <a:buClr>
                <a:srgbClr val="005073"/>
              </a:buClr>
              <a:buSzPct val="90000"/>
              <a:buChar char="•"/>
              <a:tabLst>
                <a:tab pos="615950" algn="l"/>
                <a:tab pos="616585" algn="l"/>
              </a:tabLst>
            </a:pPr>
            <a:r>
              <a:rPr sz="1500" spc="-55" dirty="0">
                <a:solidFill>
                  <a:srgbClr val="6F2F9F"/>
                </a:solidFill>
                <a:latin typeface="Arial"/>
                <a:cs typeface="Arial"/>
              </a:rPr>
              <a:t>LEAF </a:t>
            </a:r>
            <a:r>
              <a:rPr sz="1500" spc="310" dirty="0">
                <a:solidFill>
                  <a:srgbClr val="282828"/>
                </a:solidFill>
                <a:latin typeface="Arial"/>
                <a:cs typeface="Arial"/>
              </a:rPr>
              <a:t>- </a:t>
            </a:r>
            <a:r>
              <a:rPr sz="1500" spc="10" dirty="0">
                <a:solidFill>
                  <a:srgbClr val="282828"/>
                </a:solidFill>
                <a:latin typeface="Arial"/>
                <a:cs typeface="Arial"/>
              </a:rPr>
              <a:t>An </a:t>
            </a:r>
            <a:r>
              <a:rPr sz="1500" spc="5" dirty="0">
                <a:solidFill>
                  <a:srgbClr val="282828"/>
                </a:solidFill>
                <a:latin typeface="Arial"/>
                <a:cs typeface="Arial"/>
              </a:rPr>
              <a:t>individual </a:t>
            </a:r>
            <a:r>
              <a:rPr sz="1500" spc="25" dirty="0">
                <a:solidFill>
                  <a:srgbClr val="282828"/>
                </a:solidFill>
                <a:latin typeface="Arial"/>
                <a:cs typeface="Arial"/>
              </a:rPr>
              <a:t>element </a:t>
            </a:r>
            <a:r>
              <a:rPr sz="1500" spc="35" dirty="0">
                <a:solidFill>
                  <a:srgbClr val="282828"/>
                </a:solidFill>
                <a:latin typeface="Arial"/>
                <a:cs typeface="Arial"/>
              </a:rPr>
              <a:t>from </a:t>
            </a:r>
            <a:r>
              <a:rPr sz="1500" spc="20" dirty="0">
                <a:solidFill>
                  <a:srgbClr val="282828"/>
                </a:solidFill>
                <a:latin typeface="Arial"/>
                <a:cs typeface="Arial"/>
              </a:rPr>
              <a:t>within </a:t>
            </a:r>
            <a:r>
              <a:rPr sz="1500" spc="25" dirty="0">
                <a:solidFill>
                  <a:srgbClr val="282828"/>
                </a:solidFill>
                <a:latin typeface="Arial"/>
                <a:cs typeface="Arial"/>
              </a:rPr>
              <a:t>the</a:t>
            </a:r>
            <a:r>
              <a:rPr sz="1500" spc="-1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500" spc="20" dirty="0">
                <a:solidFill>
                  <a:srgbClr val="282828"/>
                </a:solidFill>
                <a:latin typeface="Arial"/>
                <a:cs typeface="Arial"/>
              </a:rPr>
              <a:t>container</a:t>
            </a:r>
            <a:endParaRPr sz="1500">
              <a:latin typeface="Arial"/>
              <a:cs typeface="Arial"/>
            </a:endParaRPr>
          </a:p>
          <a:p>
            <a:pPr marL="616585" indent="-285750">
              <a:lnSpc>
                <a:spcPct val="100000"/>
              </a:lnSpc>
              <a:spcBef>
                <a:spcPts val="1015"/>
              </a:spcBef>
              <a:buClr>
                <a:srgbClr val="005073"/>
              </a:buClr>
              <a:buSzPct val="90000"/>
              <a:buChar char="•"/>
              <a:tabLst>
                <a:tab pos="615950" algn="l"/>
                <a:tab pos="616585" algn="l"/>
              </a:tabLst>
            </a:pPr>
            <a:r>
              <a:rPr sz="1500" spc="-15" dirty="0">
                <a:solidFill>
                  <a:srgbClr val="282828"/>
                </a:solidFill>
                <a:latin typeface="Arial"/>
                <a:cs typeface="Arial"/>
              </a:rPr>
              <a:t>[?&lt;</a:t>
            </a:r>
            <a:r>
              <a:rPr sz="1500" spc="-15" dirty="0">
                <a:solidFill>
                  <a:srgbClr val="C00000"/>
                </a:solidFill>
                <a:latin typeface="Arial"/>
                <a:cs typeface="Arial"/>
              </a:rPr>
              <a:t>OPTIONS</a:t>
            </a:r>
            <a:r>
              <a:rPr sz="1500" spc="-15" dirty="0">
                <a:solidFill>
                  <a:srgbClr val="282828"/>
                </a:solidFill>
                <a:latin typeface="Arial"/>
                <a:cs typeface="Arial"/>
              </a:rPr>
              <a:t>&gt;] </a:t>
            </a:r>
            <a:r>
              <a:rPr sz="1500" spc="310" dirty="0">
                <a:solidFill>
                  <a:srgbClr val="282828"/>
                </a:solidFill>
                <a:latin typeface="Arial"/>
                <a:cs typeface="Arial"/>
              </a:rPr>
              <a:t>- </a:t>
            </a:r>
            <a:r>
              <a:rPr sz="1500" spc="15" dirty="0">
                <a:solidFill>
                  <a:srgbClr val="282828"/>
                </a:solidFill>
                <a:latin typeface="Arial"/>
                <a:cs typeface="Arial"/>
              </a:rPr>
              <a:t>optional </a:t>
            </a:r>
            <a:r>
              <a:rPr sz="1500" spc="20" dirty="0">
                <a:solidFill>
                  <a:srgbClr val="282828"/>
                </a:solidFill>
                <a:latin typeface="Arial"/>
                <a:cs typeface="Arial"/>
              </a:rPr>
              <a:t>parameters that </a:t>
            </a:r>
            <a:r>
              <a:rPr sz="1500" spc="30" dirty="0">
                <a:solidFill>
                  <a:srgbClr val="282828"/>
                </a:solidFill>
                <a:latin typeface="Arial"/>
                <a:cs typeface="Arial"/>
              </a:rPr>
              <a:t>impact </a:t>
            </a:r>
            <a:r>
              <a:rPr sz="1500" spc="25" dirty="0">
                <a:solidFill>
                  <a:srgbClr val="282828"/>
                </a:solidFill>
                <a:latin typeface="Arial"/>
                <a:cs typeface="Arial"/>
              </a:rPr>
              <a:t>returned</a:t>
            </a:r>
            <a:r>
              <a:rPr sz="1500" spc="-20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500" spc="15" dirty="0">
                <a:solidFill>
                  <a:srgbClr val="282828"/>
                </a:solidFill>
                <a:latin typeface="Arial"/>
                <a:cs typeface="Arial"/>
              </a:rPr>
              <a:t>results.</a:t>
            </a:r>
            <a:endParaRPr sz="1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9102801"/>
      </p:ext>
    </p:extLst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34607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URL </a:t>
            </a:r>
            <a:r>
              <a:rPr spc="25" dirty="0"/>
              <a:t>Creation</a:t>
            </a:r>
            <a:r>
              <a:rPr spc="130" dirty="0"/>
              <a:t> </a:t>
            </a:r>
            <a:r>
              <a:rPr spc="10" dirty="0"/>
              <a:t>Review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4850" y="1014285"/>
            <a:ext cx="8688705" cy="11125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0" dirty="0">
                <a:solidFill>
                  <a:srgbClr val="282828"/>
                </a:solidFill>
                <a:latin typeface="Courier New"/>
                <a:cs typeface="Courier New"/>
              </a:rPr>
              <a:t>https://</a:t>
            </a:r>
            <a:r>
              <a:rPr sz="1100" b="1" spc="10" dirty="0">
                <a:solidFill>
                  <a:srgbClr val="00BBEB"/>
                </a:solidFill>
                <a:latin typeface="Courier New"/>
                <a:cs typeface="Courier New"/>
              </a:rPr>
              <a:t>&lt;ADDRESS&gt;</a:t>
            </a:r>
            <a:r>
              <a:rPr sz="1100" spc="10" dirty="0">
                <a:solidFill>
                  <a:srgbClr val="282828"/>
                </a:solidFill>
                <a:latin typeface="Courier New"/>
                <a:cs typeface="Courier New"/>
              </a:rPr>
              <a:t>/</a:t>
            </a:r>
            <a:r>
              <a:rPr sz="1100" b="1" spc="10" dirty="0">
                <a:solidFill>
                  <a:srgbClr val="676767"/>
                </a:solidFill>
                <a:latin typeface="Courier New"/>
                <a:cs typeface="Courier New"/>
              </a:rPr>
              <a:t>restconf</a:t>
            </a:r>
            <a:r>
              <a:rPr sz="1100" spc="10" dirty="0">
                <a:solidFill>
                  <a:srgbClr val="282828"/>
                </a:solidFill>
                <a:latin typeface="Courier New"/>
                <a:cs typeface="Courier New"/>
              </a:rPr>
              <a:t>/</a:t>
            </a:r>
            <a:r>
              <a:rPr sz="1100" b="1" spc="10" dirty="0">
                <a:solidFill>
                  <a:srgbClr val="676767"/>
                </a:solidFill>
                <a:latin typeface="Courier New"/>
                <a:cs typeface="Courier New"/>
              </a:rPr>
              <a:t>data</a:t>
            </a:r>
            <a:r>
              <a:rPr sz="1100" spc="10" dirty="0">
                <a:solidFill>
                  <a:srgbClr val="282828"/>
                </a:solidFill>
                <a:latin typeface="Courier New"/>
                <a:cs typeface="Courier New"/>
              </a:rPr>
              <a:t>/</a:t>
            </a:r>
            <a:r>
              <a:rPr sz="1100" b="1" spc="10" dirty="0">
                <a:solidFill>
                  <a:srgbClr val="74BE4A"/>
                </a:solidFill>
                <a:latin typeface="Courier New"/>
                <a:cs typeface="Courier New"/>
              </a:rPr>
              <a:t>ietf-interfaces:interfaces</a:t>
            </a:r>
            <a:r>
              <a:rPr sz="1100" spc="10" dirty="0">
                <a:solidFill>
                  <a:srgbClr val="282828"/>
                </a:solidFill>
                <a:latin typeface="Courier New"/>
                <a:cs typeface="Courier New"/>
              </a:rPr>
              <a:t>/</a:t>
            </a:r>
            <a:r>
              <a:rPr sz="1100" b="1" spc="10" dirty="0">
                <a:solidFill>
                  <a:srgbClr val="6F2F9F"/>
                </a:solidFill>
                <a:latin typeface="Courier New"/>
                <a:cs typeface="Courier New"/>
              </a:rPr>
              <a:t>interface</a:t>
            </a:r>
            <a:r>
              <a:rPr sz="1100" spc="10" dirty="0">
                <a:solidFill>
                  <a:srgbClr val="282828"/>
                </a:solidFill>
                <a:latin typeface="Courier New"/>
                <a:cs typeface="Courier New"/>
              </a:rPr>
              <a:t>=</a:t>
            </a:r>
            <a:r>
              <a:rPr sz="1100" b="1" spc="10" dirty="0">
                <a:solidFill>
                  <a:srgbClr val="6F2F9F"/>
                </a:solidFill>
                <a:latin typeface="Courier New"/>
                <a:cs typeface="Courier New"/>
              </a:rPr>
              <a:t>GigabitEthernet1</a:t>
            </a:r>
            <a:r>
              <a:rPr sz="1100" spc="10" dirty="0">
                <a:solidFill>
                  <a:srgbClr val="282828"/>
                </a:solidFill>
                <a:latin typeface="Courier New"/>
                <a:cs typeface="Courier New"/>
              </a:rPr>
              <a:t>?</a:t>
            </a:r>
            <a:r>
              <a:rPr sz="1100" b="1" spc="10" dirty="0">
                <a:solidFill>
                  <a:srgbClr val="AB0710"/>
                </a:solidFill>
                <a:latin typeface="Courier New"/>
                <a:cs typeface="Courier New"/>
              </a:rPr>
              <a:t>depth=unbounded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module:</a:t>
            </a:r>
            <a:r>
              <a:rPr sz="1400" spc="-1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74BE4A"/>
                </a:solidFill>
                <a:latin typeface="Courier New"/>
                <a:cs typeface="Courier New"/>
              </a:rPr>
              <a:t>ietf-interfaces</a:t>
            </a:r>
            <a:endParaRPr sz="1400">
              <a:latin typeface="Courier New"/>
              <a:cs typeface="Courier New"/>
            </a:endParaRPr>
          </a:p>
          <a:p>
            <a:pPr marL="332105">
              <a:lnSpc>
                <a:spcPct val="100000"/>
              </a:lnSpc>
              <a:spcBef>
                <a:spcPts val="600"/>
              </a:spcBef>
            </a:pP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+--rw</a:t>
            </a:r>
            <a:r>
              <a:rPr sz="1400" spc="-1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74BE4A"/>
                </a:solidFill>
                <a:latin typeface="Courier New"/>
                <a:cs typeface="Courier New"/>
              </a:rPr>
              <a:t>interfaces</a:t>
            </a:r>
            <a:endParaRPr sz="1400">
              <a:latin typeface="Courier New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05206" y="2220329"/>
          <a:ext cx="5490210" cy="1649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5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2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2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5351">
                <a:tc>
                  <a:txBody>
                    <a:bodyPr/>
                    <a:lstStyle/>
                    <a:p>
                      <a:pPr marL="31750">
                        <a:lnSpc>
                          <a:spcPts val="1445"/>
                        </a:lnSpc>
                      </a:pPr>
                      <a:r>
                        <a:rPr sz="1400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1445"/>
                        </a:lnSpc>
                      </a:pPr>
                      <a:r>
                        <a:rPr sz="14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+--rw </a:t>
                      </a:r>
                      <a:r>
                        <a:rPr sz="1400" b="1" spc="-5" dirty="0">
                          <a:solidFill>
                            <a:srgbClr val="6F2F9F"/>
                          </a:solidFill>
                          <a:latin typeface="Courier New"/>
                          <a:cs typeface="Courier New"/>
                        </a:rPr>
                        <a:t>interface</a:t>
                      </a:r>
                      <a:r>
                        <a:rPr sz="14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*</a:t>
                      </a:r>
                      <a:r>
                        <a:rPr sz="1400" spc="-1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10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400" b="1" spc="-10" dirty="0">
                          <a:solidFill>
                            <a:srgbClr val="6F2F9F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r>
                        <a:rPr sz="1400" spc="-10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]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7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4254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+--rw</a:t>
                      </a:r>
                      <a:r>
                        <a:rPr sz="1400" spc="-1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string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7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4254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+--rw</a:t>
                      </a:r>
                      <a:r>
                        <a:rPr sz="1400" spc="-20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description?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string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57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4254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+--rw</a:t>
                      </a:r>
                      <a:r>
                        <a:rPr sz="1400" spc="-1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type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identityref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57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4254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+--rw</a:t>
                      </a:r>
                      <a:r>
                        <a:rPr sz="1400" spc="-1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enabled?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boolean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35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|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42545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+--rw</a:t>
                      </a:r>
                      <a:r>
                        <a:rPr sz="1400" spc="-40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4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link-up-down-trap-enable?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4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enumeration</a:t>
                      </a:r>
                      <a:endParaRPr sz="1400">
                        <a:latin typeface="Courier New"/>
                        <a:cs typeface="Courier New"/>
                      </a:endParaRPr>
                    </a:p>
                  </a:txBody>
                  <a:tcPr marL="0" marR="0" marT="1397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068046" y="3668217"/>
            <a:ext cx="956944" cy="201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45"/>
              </a:lnSpc>
            </a:pP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{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if</a:t>
            </a:r>
            <a:r>
              <a:rPr sz="1400" spc="-15" dirty="0">
                <a:solidFill>
                  <a:srgbClr val="282828"/>
                </a:solidFill>
                <a:latin typeface="Courier New"/>
                <a:cs typeface="Courier New"/>
              </a:rPr>
              <a:t>-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mi</a:t>
            </a:r>
            <a:r>
              <a:rPr sz="1400" spc="-15" dirty="0">
                <a:solidFill>
                  <a:srgbClr val="282828"/>
                </a:solidFill>
                <a:latin typeface="Courier New"/>
                <a:cs typeface="Courier New"/>
              </a:rPr>
              <a:t>b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}?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361438" y="1210678"/>
            <a:ext cx="4344670" cy="962660"/>
            <a:chOff x="2361438" y="1210678"/>
            <a:chExt cx="4344670" cy="962660"/>
          </a:xfrm>
        </p:grpSpPr>
        <p:sp>
          <p:nvSpPr>
            <p:cNvPr id="7" name="object 7"/>
            <p:cNvSpPr/>
            <p:nvPr/>
          </p:nvSpPr>
          <p:spPr>
            <a:xfrm>
              <a:off x="2375916" y="1294866"/>
              <a:ext cx="2051050" cy="640080"/>
            </a:xfrm>
            <a:custGeom>
              <a:avLst/>
              <a:gdLst/>
              <a:ahLst/>
              <a:cxnLst/>
              <a:rect l="l" t="t" r="r" b="b"/>
              <a:pathLst>
                <a:path w="2051050" h="640080">
                  <a:moveTo>
                    <a:pt x="0" y="639940"/>
                  </a:moveTo>
                  <a:lnTo>
                    <a:pt x="2050808" y="0"/>
                  </a:lnTo>
                </a:path>
              </a:pathLst>
            </a:custGeom>
            <a:ln w="28956">
              <a:solidFill>
                <a:srgbClr val="74BE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99965" y="1257731"/>
              <a:ext cx="95885" cy="83185"/>
            </a:xfrm>
            <a:custGeom>
              <a:avLst/>
              <a:gdLst/>
              <a:ahLst/>
              <a:cxnLst/>
              <a:rect l="l" t="t" r="r" b="b"/>
              <a:pathLst>
                <a:path w="95885" h="83184">
                  <a:moveTo>
                    <a:pt x="0" y="0"/>
                  </a:moveTo>
                  <a:lnTo>
                    <a:pt x="25882" y="82918"/>
                  </a:lnTo>
                  <a:lnTo>
                    <a:pt x="95859" y="15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BE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66594" y="1271003"/>
              <a:ext cx="3255645" cy="887730"/>
            </a:xfrm>
            <a:custGeom>
              <a:avLst/>
              <a:gdLst/>
              <a:ahLst/>
              <a:cxnLst/>
              <a:rect l="l" t="t" r="r" b="b"/>
              <a:pathLst>
                <a:path w="3255645" h="887730">
                  <a:moveTo>
                    <a:pt x="0" y="887285"/>
                  </a:moveTo>
                  <a:lnTo>
                    <a:pt x="3255048" y="0"/>
                  </a:lnTo>
                </a:path>
              </a:pathLst>
            </a:custGeom>
            <a:ln w="28956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96242" y="1232916"/>
              <a:ext cx="95250" cy="83820"/>
            </a:xfrm>
            <a:custGeom>
              <a:avLst/>
              <a:gdLst/>
              <a:ahLst/>
              <a:cxnLst/>
              <a:rect l="l" t="t" r="r" b="b"/>
              <a:pathLst>
                <a:path w="95250" h="83819">
                  <a:moveTo>
                    <a:pt x="0" y="0"/>
                  </a:moveTo>
                  <a:lnTo>
                    <a:pt x="22847" y="83807"/>
                  </a:lnTo>
                  <a:lnTo>
                    <a:pt x="95237" y="190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87852" y="1248803"/>
              <a:ext cx="3248025" cy="880744"/>
            </a:xfrm>
            <a:custGeom>
              <a:avLst/>
              <a:gdLst/>
              <a:ahLst/>
              <a:cxnLst/>
              <a:rect l="l" t="t" r="r" b="b"/>
              <a:pathLst>
                <a:path w="3248025" h="880744">
                  <a:moveTo>
                    <a:pt x="0" y="880478"/>
                  </a:moveTo>
                  <a:lnTo>
                    <a:pt x="3247948" y="0"/>
                  </a:lnTo>
                </a:path>
              </a:pathLst>
            </a:custGeom>
            <a:ln w="28955">
              <a:solidFill>
                <a:srgbClr val="6F2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10464" y="1210678"/>
              <a:ext cx="95250" cy="84455"/>
            </a:xfrm>
            <a:custGeom>
              <a:avLst/>
              <a:gdLst/>
              <a:ahLst/>
              <a:cxnLst/>
              <a:rect l="l" t="t" r="r" b="b"/>
              <a:pathLst>
                <a:path w="95250" h="84455">
                  <a:moveTo>
                    <a:pt x="0" y="0"/>
                  </a:moveTo>
                  <a:lnTo>
                    <a:pt x="22732" y="83845"/>
                  </a:lnTo>
                  <a:lnTo>
                    <a:pt x="95211" y="191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05278" y="1319644"/>
              <a:ext cx="831850" cy="295910"/>
            </a:xfrm>
            <a:custGeom>
              <a:avLst/>
              <a:gdLst/>
              <a:ahLst/>
              <a:cxnLst/>
              <a:rect l="l" t="t" r="r" b="b"/>
              <a:pathLst>
                <a:path w="831850" h="295909">
                  <a:moveTo>
                    <a:pt x="0" y="295617"/>
                  </a:moveTo>
                  <a:lnTo>
                    <a:pt x="831824" y="0"/>
                  </a:lnTo>
                </a:path>
              </a:pathLst>
            </a:custGeom>
            <a:ln w="28955">
              <a:solidFill>
                <a:srgbClr val="74BE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08908" y="1283563"/>
              <a:ext cx="96520" cy="81915"/>
            </a:xfrm>
            <a:custGeom>
              <a:avLst/>
              <a:gdLst/>
              <a:ahLst/>
              <a:cxnLst/>
              <a:rect l="l" t="t" r="r" b="b"/>
              <a:pathLst>
                <a:path w="96520" h="81915">
                  <a:moveTo>
                    <a:pt x="0" y="0"/>
                  </a:moveTo>
                  <a:lnTo>
                    <a:pt x="29095" y="81851"/>
                  </a:lnTo>
                  <a:lnTo>
                    <a:pt x="96405" y="118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BE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6031610" y="3315842"/>
            <a:ext cx="3023870" cy="1384935"/>
          </a:xfrm>
          <a:custGeom>
            <a:avLst/>
            <a:gdLst/>
            <a:ahLst/>
            <a:cxnLst/>
            <a:rect l="l" t="t" r="r" b="b"/>
            <a:pathLst>
              <a:path w="3023870" h="1384935">
                <a:moveTo>
                  <a:pt x="3023616" y="0"/>
                </a:moveTo>
                <a:lnTo>
                  <a:pt x="0" y="0"/>
                </a:lnTo>
                <a:lnTo>
                  <a:pt x="0" y="1384553"/>
                </a:lnTo>
                <a:lnTo>
                  <a:pt x="3023616" y="1384553"/>
                </a:lnTo>
                <a:lnTo>
                  <a:pt x="30236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31610" y="3315842"/>
            <a:ext cx="3023870" cy="1384935"/>
          </a:xfrm>
          <a:prstGeom prst="rect">
            <a:avLst/>
          </a:prstGeom>
          <a:ln w="9905">
            <a:solidFill>
              <a:srgbClr val="282828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0805">
              <a:lnSpc>
                <a:spcPts val="1210"/>
              </a:lnSpc>
              <a:spcBef>
                <a:spcPts val="325"/>
              </a:spcBef>
            </a:pPr>
            <a:r>
              <a:rPr sz="1050" b="1" u="sng" spc="-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Options</a:t>
            </a:r>
            <a:r>
              <a:rPr sz="1050" b="1" u="sng" spc="-2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</a:t>
            </a:r>
            <a:r>
              <a:rPr sz="1050" b="1" u="sng" spc="-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Examples:</a:t>
            </a:r>
            <a:endParaRPr sz="1050">
              <a:latin typeface="Arial"/>
              <a:cs typeface="Arial"/>
            </a:endParaRPr>
          </a:p>
          <a:p>
            <a:pPr marL="304800" indent="-214629">
              <a:lnSpc>
                <a:spcPts val="1210"/>
              </a:lnSpc>
              <a:buFont typeface="Arial"/>
              <a:buChar char="•"/>
              <a:tabLst>
                <a:tab pos="304800" algn="l"/>
                <a:tab pos="305435" algn="l"/>
              </a:tabLst>
            </a:pPr>
            <a:r>
              <a:rPr sz="1050" spc="-10" dirty="0">
                <a:solidFill>
                  <a:srgbClr val="282828"/>
                </a:solidFill>
                <a:latin typeface="Courier New"/>
                <a:cs typeface="Courier New"/>
              </a:rPr>
              <a:t>depth=unbounded</a:t>
            </a:r>
            <a:endParaRPr sz="1050">
              <a:latin typeface="Courier New"/>
              <a:cs typeface="Courier New"/>
            </a:endParaRPr>
          </a:p>
          <a:p>
            <a:pPr marL="304800" marR="202565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solidFill>
                  <a:srgbClr val="282828"/>
                </a:solidFill>
                <a:latin typeface="Arial"/>
                <a:cs typeface="Arial"/>
              </a:rPr>
              <a:t>Follow nested models </a:t>
            </a:r>
            <a:r>
              <a:rPr sz="1050" dirty="0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sz="1050" spc="-5" dirty="0">
                <a:solidFill>
                  <a:srgbClr val="282828"/>
                </a:solidFill>
                <a:latin typeface="Arial"/>
                <a:cs typeface="Arial"/>
              </a:rPr>
              <a:t>end. Integer also  supported</a:t>
            </a:r>
            <a:endParaRPr sz="1050">
              <a:latin typeface="Arial"/>
              <a:cs typeface="Arial"/>
            </a:endParaRPr>
          </a:p>
          <a:p>
            <a:pPr marL="304800" indent="-214629">
              <a:lnSpc>
                <a:spcPts val="1190"/>
              </a:lnSpc>
              <a:buFont typeface="Arial"/>
              <a:buChar char="•"/>
              <a:tabLst>
                <a:tab pos="304800" algn="l"/>
                <a:tab pos="305435" algn="l"/>
              </a:tabLst>
            </a:pPr>
            <a:r>
              <a:rPr sz="1050" spc="-10" dirty="0">
                <a:solidFill>
                  <a:srgbClr val="282828"/>
                </a:solidFill>
                <a:latin typeface="Courier New"/>
                <a:cs typeface="Courier New"/>
              </a:rPr>
              <a:t>content=[</a:t>
            </a:r>
            <a:r>
              <a:rPr sz="1050" b="1" spc="-10" dirty="0">
                <a:solidFill>
                  <a:srgbClr val="282828"/>
                </a:solidFill>
                <a:latin typeface="Courier New"/>
                <a:cs typeface="Courier New"/>
              </a:rPr>
              <a:t>all</a:t>
            </a:r>
            <a:r>
              <a:rPr sz="1050" spc="-10" dirty="0">
                <a:solidFill>
                  <a:srgbClr val="282828"/>
                </a:solidFill>
                <a:latin typeface="Courier New"/>
                <a:cs typeface="Courier New"/>
              </a:rPr>
              <a:t>, config,</a:t>
            </a:r>
            <a:r>
              <a:rPr sz="1050" spc="-4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82828"/>
                </a:solidFill>
                <a:latin typeface="Courier New"/>
                <a:cs typeface="Courier New"/>
              </a:rPr>
              <a:t>nonconfig]</a:t>
            </a:r>
            <a:endParaRPr sz="1050">
              <a:latin typeface="Courier New"/>
              <a:cs typeface="Courier New"/>
            </a:endParaRPr>
          </a:p>
          <a:p>
            <a:pPr marL="304800">
              <a:lnSpc>
                <a:spcPts val="1225"/>
              </a:lnSpc>
              <a:spcBef>
                <a:spcPts val="70"/>
              </a:spcBef>
            </a:pPr>
            <a:r>
              <a:rPr sz="1050" spc="-5" dirty="0">
                <a:solidFill>
                  <a:srgbClr val="282828"/>
                </a:solidFill>
                <a:latin typeface="Arial"/>
                <a:cs typeface="Arial"/>
              </a:rPr>
              <a:t>Query option controls type of data</a:t>
            </a:r>
            <a:r>
              <a:rPr sz="1050" spc="1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050" spc="-5" dirty="0">
                <a:solidFill>
                  <a:srgbClr val="282828"/>
                </a:solidFill>
                <a:latin typeface="Arial"/>
                <a:cs typeface="Arial"/>
              </a:rPr>
              <a:t>returned.</a:t>
            </a:r>
            <a:endParaRPr sz="1050">
              <a:latin typeface="Arial"/>
              <a:cs typeface="Arial"/>
            </a:endParaRPr>
          </a:p>
          <a:p>
            <a:pPr marL="304800" indent="-214629">
              <a:lnSpc>
                <a:spcPts val="1225"/>
              </a:lnSpc>
              <a:buFont typeface="Arial"/>
              <a:buChar char="•"/>
              <a:tabLst>
                <a:tab pos="304800" algn="l"/>
                <a:tab pos="305435" algn="l"/>
              </a:tabLst>
            </a:pPr>
            <a:r>
              <a:rPr sz="1050" spc="-10" dirty="0">
                <a:solidFill>
                  <a:srgbClr val="282828"/>
                </a:solidFill>
                <a:latin typeface="Courier New"/>
                <a:cs typeface="Courier New"/>
              </a:rPr>
              <a:t>fields=</a:t>
            </a:r>
            <a:r>
              <a:rPr sz="1050" b="1" i="1" spc="-10" dirty="0">
                <a:solidFill>
                  <a:srgbClr val="282828"/>
                </a:solidFill>
                <a:latin typeface="Courier New"/>
                <a:cs typeface="Courier New"/>
              </a:rPr>
              <a:t>expr</a:t>
            </a:r>
            <a:endParaRPr sz="1050">
              <a:latin typeface="Courier New"/>
              <a:cs typeface="Courier New"/>
            </a:endParaRPr>
          </a:p>
          <a:p>
            <a:pPr marL="304800">
              <a:lnSpc>
                <a:spcPct val="100000"/>
              </a:lnSpc>
              <a:spcBef>
                <a:spcPts val="75"/>
              </a:spcBef>
            </a:pPr>
            <a:r>
              <a:rPr sz="1050" spc="-5" dirty="0">
                <a:solidFill>
                  <a:srgbClr val="282828"/>
                </a:solidFill>
                <a:latin typeface="Arial"/>
                <a:cs typeface="Arial"/>
              </a:rPr>
              <a:t>Limit what leafs are</a:t>
            </a:r>
            <a:r>
              <a:rPr sz="1050" spc="1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050" spc="-5" dirty="0">
                <a:solidFill>
                  <a:srgbClr val="282828"/>
                </a:solidFill>
                <a:latin typeface="Arial"/>
                <a:cs typeface="Arial"/>
              </a:rPr>
              <a:t>returned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9325" y="4432188"/>
            <a:ext cx="5142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282828"/>
                </a:solidFill>
                <a:latin typeface="Courier New"/>
                <a:cs typeface="Courier New"/>
              </a:rPr>
              <a:t>Key:</a:t>
            </a: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900" b="1" spc="-10" dirty="0">
                <a:solidFill>
                  <a:srgbClr val="282828"/>
                </a:solidFill>
                <a:latin typeface="Courier New"/>
                <a:cs typeface="Courier New"/>
              </a:rPr>
              <a:t>https://&lt;</a:t>
            </a:r>
            <a:r>
              <a:rPr sz="900" b="1" spc="-10" dirty="0">
                <a:solidFill>
                  <a:srgbClr val="00BBEB"/>
                </a:solidFill>
                <a:latin typeface="Courier New"/>
                <a:cs typeface="Courier New"/>
              </a:rPr>
              <a:t>ADDRESS</a:t>
            </a:r>
            <a:r>
              <a:rPr sz="900" b="1" spc="-10" dirty="0">
                <a:solidFill>
                  <a:srgbClr val="282828"/>
                </a:solidFill>
                <a:latin typeface="Courier New"/>
                <a:cs typeface="Courier New"/>
              </a:rPr>
              <a:t>&gt;/&lt;</a:t>
            </a:r>
            <a:r>
              <a:rPr sz="900" b="1" spc="-10" dirty="0">
                <a:solidFill>
                  <a:srgbClr val="E1221A"/>
                </a:solidFill>
                <a:latin typeface="Courier New"/>
                <a:cs typeface="Courier New"/>
              </a:rPr>
              <a:t>ROOT</a:t>
            </a:r>
            <a:r>
              <a:rPr sz="900" b="1" spc="-10" dirty="0">
                <a:solidFill>
                  <a:srgbClr val="282828"/>
                </a:solidFill>
                <a:latin typeface="Courier New"/>
                <a:cs typeface="Courier New"/>
              </a:rPr>
              <a:t>&gt;/</a:t>
            </a:r>
            <a:r>
              <a:rPr sz="900" b="1" spc="-10" dirty="0">
                <a:solidFill>
                  <a:srgbClr val="FF0000"/>
                </a:solidFill>
                <a:latin typeface="Courier New"/>
                <a:cs typeface="Courier New"/>
              </a:rPr>
              <a:t>data</a:t>
            </a:r>
            <a:r>
              <a:rPr sz="900" b="1" spc="-10" dirty="0">
                <a:solidFill>
                  <a:srgbClr val="282828"/>
                </a:solidFill>
                <a:latin typeface="Courier New"/>
                <a:cs typeface="Courier New"/>
              </a:rPr>
              <a:t>&gt;/&lt;[</a:t>
            </a:r>
            <a:r>
              <a:rPr sz="900" b="1" spc="-10" dirty="0">
                <a:solidFill>
                  <a:srgbClr val="FFC000"/>
                </a:solidFill>
                <a:latin typeface="Courier New"/>
                <a:cs typeface="Courier New"/>
              </a:rPr>
              <a:t>YANG</a:t>
            </a:r>
            <a:r>
              <a:rPr sz="900" b="1" spc="65" dirty="0">
                <a:solidFill>
                  <a:srgbClr val="FFC000"/>
                </a:solidFill>
                <a:latin typeface="Courier New"/>
                <a:cs typeface="Courier New"/>
              </a:rPr>
              <a:t> </a:t>
            </a:r>
            <a:r>
              <a:rPr sz="900" b="1" spc="-10" dirty="0">
                <a:solidFill>
                  <a:srgbClr val="FFC000"/>
                </a:solidFill>
                <a:latin typeface="Courier New"/>
                <a:cs typeface="Courier New"/>
              </a:rPr>
              <a:t>MODULE</a:t>
            </a:r>
            <a:r>
              <a:rPr sz="900" b="1" spc="-10" dirty="0">
                <a:solidFill>
                  <a:srgbClr val="282828"/>
                </a:solidFill>
                <a:latin typeface="Courier New"/>
                <a:cs typeface="Courier New"/>
              </a:rPr>
              <a:t>:]</a:t>
            </a:r>
            <a:r>
              <a:rPr sz="900" b="1" spc="-10" dirty="0">
                <a:solidFill>
                  <a:srgbClr val="FFC000"/>
                </a:solidFill>
                <a:latin typeface="Courier New"/>
                <a:cs typeface="Courier New"/>
              </a:rPr>
              <a:t>CONTAINER</a:t>
            </a:r>
            <a:r>
              <a:rPr sz="900" b="1" spc="-10" dirty="0">
                <a:solidFill>
                  <a:srgbClr val="282828"/>
                </a:solidFill>
                <a:latin typeface="Courier New"/>
                <a:cs typeface="Courier New"/>
              </a:rPr>
              <a:t>&gt;/&lt;</a:t>
            </a:r>
            <a:r>
              <a:rPr sz="900" b="1" spc="-10" dirty="0">
                <a:solidFill>
                  <a:srgbClr val="6F2F9F"/>
                </a:solidFill>
                <a:latin typeface="Courier New"/>
                <a:cs typeface="Courier New"/>
              </a:rPr>
              <a:t>LEAF</a:t>
            </a:r>
            <a:r>
              <a:rPr sz="900" b="1" spc="-10" dirty="0">
                <a:solidFill>
                  <a:srgbClr val="282828"/>
                </a:solidFill>
                <a:latin typeface="Courier New"/>
                <a:cs typeface="Courier New"/>
              </a:rPr>
              <a:t>&gt;[?&lt;</a:t>
            </a:r>
            <a:r>
              <a:rPr sz="900" b="1" spc="-10" dirty="0">
                <a:solidFill>
                  <a:srgbClr val="C00000"/>
                </a:solidFill>
                <a:latin typeface="Courier New"/>
                <a:cs typeface="Courier New"/>
              </a:rPr>
              <a:t>OPTIONS</a:t>
            </a:r>
            <a:r>
              <a:rPr sz="900" b="1" spc="-10" dirty="0">
                <a:solidFill>
                  <a:srgbClr val="282828"/>
                </a:solidFill>
                <a:latin typeface="Courier New"/>
                <a:cs typeface="Courier New"/>
              </a:rPr>
              <a:t>&gt;]</a:t>
            </a:r>
            <a:endParaRPr sz="9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07958080"/>
      </p:ext>
    </p:extLst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12065">
              <a:lnSpc>
                <a:spcPct val="100000"/>
              </a:lnSpc>
              <a:spcBef>
                <a:spcPts val="1100"/>
              </a:spcBef>
              <a:buSzPct val="78125"/>
              <a:tabLst>
                <a:tab pos="182880" algn="l"/>
              </a:tabLst>
            </a:pPr>
            <a:r>
              <a:rPr lang="en-IN" sz="3600" b="1" spc="10" dirty="0">
                <a:solidFill>
                  <a:schemeClr val="tx1"/>
                </a:solidFill>
              </a:rPr>
              <a:t>Using</a:t>
            </a:r>
            <a:r>
              <a:rPr lang="en-IN" sz="3600" b="1" spc="-15" dirty="0">
                <a:solidFill>
                  <a:schemeClr val="tx1"/>
                </a:solidFill>
              </a:rPr>
              <a:t> </a:t>
            </a:r>
            <a:r>
              <a:rPr lang="en-IN" sz="3600" b="1" spc="-120" dirty="0">
                <a:solidFill>
                  <a:schemeClr val="tx1"/>
                </a:solidFill>
              </a:rPr>
              <a:t>RESTCONF  </a:t>
            </a:r>
            <a:br>
              <a:rPr lang="en-IN" sz="3600" b="1" spc="-120" dirty="0">
                <a:solidFill>
                  <a:schemeClr val="tx1"/>
                </a:solidFill>
              </a:rPr>
            </a:br>
            <a:r>
              <a:rPr lang="en-IN" sz="3600" b="1" spc="75" dirty="0">
                <a:solidFill>
                  <a:schemeClr val="tx1"/>
                </a:solidFill>
              </a:rPr>
              <a:t>with</a:t>
            </a:r>
            <a:r>
              <a:rPr lang="en-IN" sz="3600" b="1" spc="65" dirty="0">
                <a:solidFill>
                  <a:schemeClr val="tx1"/>
                </a:solidFill>
              </a:rPr>
              <a:t> </a:t>
            </a:r>
            <a:r>
              <a:rPr lang="en-IN" sz="3600" b="1" spc="15" dirty="0">
                <a:solidFill>
                  <a:schemeClr val="tx1"/>
                </a:solidFill>
              </a:rPr>
              <a:t>Postman</a:t>
            </a:r>
            <a:endParaRPr lang="en-IN" sz="36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91892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75933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/>
              <a:t>Postman: </a:t>
            </a:r>
            <a:r>
              <a:rPr spc="40" dirty="0"/>
              <a:t>Powerful </a:t>
            </a:r>
            <a:r>
              <a:rPr spc="65" dirty="0"/>
              <a:t>but </a:t>
            </a:r>
            <a:r>
              <a:rPr spc="25" dirty="0"/>
              <a:t>Simple </a:t>
            </a:r>
            <a:r>
              <a:rPr spc="-160" dirty="0"/>
              <a:t>REST </a:t>
            </a:r>
            <a:r>
              <a:rPr spc="-65" dirty="0"/>
              <a:t>API</a:t>
            </a:r>
            <a:r>
              <a:rPr spc="365" dirty="0"/>
              <a:t> </a:t>
            </a:r>
            <a:r>
              <a:rPr spc="20" dirty="0"/>
              <a:t>Client</a:t>
            </a:r>
          </a:p>
        </p:txBody>
      </p:sp>
      <p:sp>
        <p:nvSpPr>
          <p:cNvPr id="3" name="object 3"/>
          <p:cNvSpPr/>
          <p:nvPr/>
        </p:nvSpPr>
        <p:spPr>
          <a:xfrm>
            <a:off x="4953000" y="1484375"/>
            <a:ext cx="3048000" cy="125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3939" y="1164729"/>
            <a:ext cx="7395209" cy="190373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8905" indent="-116839">
              <a:lnSpc>
                <a:spcPct val="100000"/>
              </a:lnSpc>
              <a:spcBef>
                <a:spcPts val="1100"/>
              </a:spcBef>
              <a:buSzPct val="59375"/>
              <a:buChar char="•"/>
              <a:tabLst>
                <a:tab pos="129539" algn="l"/>
              </a:tabLst>
            </a:pP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Quickly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test </a:t>
            </a:r>
            <a:r>
              <a:rPr sz="1600" spc="-30" dirty="0">
                <a:solidFill>
                  <a:srgbClr val="282828"/>
                </a:solidFill>
                <a:latin typeface="Arial"/>
                <a:cs typeface="Arial"/>
              </a:rPr>
              <a:t>APIs </a:t>
            </a: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in</a:t>
            </a:r>
            <a:r>
              <a:rPr sz="1600" spc="9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-55" dirty="0">
                <a:solidFill>
                  <a:srgbClr val="282828"/>
                </a:solidFill>
                <a:latin typeface="Arial"/>
                <a:cs typeface="Arial"/>
              </a:rPr>
              <a:t>GUI</a:t>
            </a:r>
            <a:endParaRPr sz="160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1000"/>
              </a:spcBef>
              <a:buSzPct val="59375"/>
              <a:buChar char="•"/>
              <a:tabLst>
                <a:tab pos="129539" algn="l"/>
              </a:tabLst>
            </a:pP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Save </a:t>
            </a:r>
            <a:r>
              <a:rPr sz="1600" spc="-25" dirty="0">
                <a:solidFill>
                  <a:srgbClr val="282828"/>
                </a:solidFill>
                <a:latin typeface="Arial"/>
                <a:cs typeface="Arial"/>
              </a:rPr>
              <a:t>APIs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into Collections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for</a:t>
            </a:r>
            <a:r>
              <a:rPr sz="1600" spc="14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reuse</a:t>
            </a:r>
            <a:endParaRPr sz="160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100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Manage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multiple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environments</a:t>
            </a:r>
            <a:endParaRPr sz="160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100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Auto generate </a:t>
            </a:r>
            <a:r>
              <a:rPr sz="1600" spc="50" dirty="0">
                <a:solidFill>
                  <a:srgbClr val="282828"/>
                </a:solidFill>
                <a:latin typeface="Arial"/>
                <a:cs typeface="Arial"/>
              </a:rPr>
              <a:t>code </a:t>
            </a:r>
            <a:r>
              <a:rPr sz="1600" spc="40" dirty="0">
                <a:solidFill>
                  <a:srgbClr val="282828"/>
                </a:solidFill>
                <a:latin typeface="Arial"/>
                <a:cs typeface="Arial"/>
              </a:rPr>
              <a:t>from </a:t>
            </a:r>
            <a:r>
              <a:rPr sz="1600" spc="-40" dirty="0">
                <a:solidFill>
                  <a:srgbClr val="282828"/>
                </a:solidFill>
                <a:latin typeface="Arial"/>
                <a:cs typeface="Arial"/>
              </a:rPr>
              <a:t>API</a:t>
            </a:r>
            <a:r>
              <a:rPr sz="1600" spc="-1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calls</a:t>
            </a:r>
            <a:endParaRPr sz="1600">
              <a:latin typeface="Arial"/>
              <a:cs typeface="Arial"/>
            </a:endParaRPr>
          </a:p>
          <a:p>
            <a:pPr marL="4459605">
              <a:lnSpc>
                <a:spcPct val="100000"/>
              </a:lnSpc>
              <a:spcBef>
                <a:spcPts val="935"/>
              </a:spcBef>
            </a:pPr>
            <a:r>
              <a:rPr sz="1800" u="sng" spc="-1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3"/>
              </a:rPr>
              <a:t>https://www.getpostman.com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719007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939" y="1291678"/>
            <a:ext cx="3796665" cy="185756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8905" marR="812800" indent="-116839">
              <a:lnSpc>
                <a:spcPts val="1820"/>
              </a:lnSpc>
              <a:spcBef>
                <a:spcPts val="245"/>
              </a:spcBef>
              <a:buClr>
                <a:srgbClr val="282828"/>
              </a:buClr>
              <a:buSzPct val="59375"/>
              <a:buFont typeface="Arial"/>
              <a:buChar char="•"/>
              <a:tabLst>
                <a:tab pos="129539" algn="l"/>
              </a:tabLst>
            </a:pPr>
            <a:r>
              <a:rPr sz="1600" spc="-50" dirty="0">
                <a:solidFill>
                  <a:srgbClr val="282828"/>
                </a:solidFill>
                <a:latin typeface="Arial"/>
                <a:cs typeface="Arial"/>
              </a:rPr>
              <a:t>NETCONF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– </a:t>
            </a:r>
            <a:r>
              <a:rPr sz="1600" spc="65" dirty="0">
                <a:solidFill>
                  <a:srgbClr val="282828"/>
                </a:solidFill>
                <a:latin typeface="Arial"/>
                <a:cs typeface="Arial"/>
              </a:rPr>
              <a:t>2006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– </a:t>
            </a:r>
            <a:r>
              <a:rPr sz="1600" spc="-75" dirty="0">
                <a:solidFill>
                  <a:srgbClr val="282828"/>
                </a:solidFill>
                <a:latin typeface="Arial"/>
                <a:cs typeface="Arial"/>
              </a:rPr>
              <a:t>RFC </a:t>
            </a:r>
            <a:r>
              <a:rPr sz="1600" spc="65" dirty="0">
                <a:solidFill>
                  <a:srgbClr val="282828"/>
                </a:solidFill>
                <a:latin typeface="Arial"/>
                <a:cs typeface="Arial"/>
              </a:rPr>
              <a:t>4741  </a:t>
            </a:r>
            <a:r>
              <a:rPr sz="1600" spc="-50" dirty="0">
                <a:solidFill>
                  <a:srgbClr val="282828"/>
                </a:solidFill>
                <a:latin typeface="Arial"/>
                <a:cs typeface="Arial"/>
              </a:rPr>
              <a:t>(RFC </a:t>
            </a:r>
            <a:r>
              <a:rPr sz="1600" spc="65" dirty="0">
                <a:solidFill>
                  <a:srgbClr val="282828"/>
                </a:solidFill>
                <a:latin typeface="Arial"/>
                <a:cs typeface="Arial"/>
              </a:rPr>
              <a:t>6241 </a:t>
            </a: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in</a:t>
            </a:r>
            <a:r>
              <a:rPr sz="1600" spc="7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50" dirty="0">
                <a:solidFill>
                  <a:srgbClr val="282828"/>
                </a:solidFill>
                <a:latin typeface="Arial"/>
                <a:cs typeface="Arial"/>
              </a:rPr>
              <a:t>2011)</a:t>
            </a:r>
            <a:endParaRPr sz="1600" dirty="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960"/>
              </a:spcBef>
              <a:buSzPct val="59375"/>
              <a:buChar char="•"/>
              <a:tabLst>
                <a:tab pos="129539" algn="l"/>
              </a:tabLst>
            </a:pPr>
            <a:r>
              <a:rPr sz="1600" spc="-35" dirty="0">
                <a:solidFill>
                  <a:srgbClr val="282828"/>
                </a:solidFill>
                <a:latin typeface="Arial"/>
                <a:cs typeface="Arial"/>
              </a:rPr>
              <a:t>YANG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– </a:t>
            </a:r>
            <a:r>
              <a:rPr sz="1600" spc="65" dirty="0">
                <a:solidFill>
                  <a:srgbClr val="282828"/>
                </a:solidFill>
                <a:latin typeface="Arial"/>
                <a:cs typeface="Arial"/>
              </a:rPr>
              <a:t>2010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– </a:t>
            </a:r>
            <a:r>
              <a:rPr sz="1600" spc="-75" dirty="0">
                <a:solidFill>
                  <a:srgbClr val="282828"/>
                </a:solidFill>
                <a:latin typeface="Arial"/>
                <a:cs typeface="Arial"/>
              </a:rPr>
              <a:t>RFC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65" dirty="0">
                <a:solidFill>
                  <a:srgbClr val="282828"/>
                </a:solidFill>
                <a:latin typeface="Arial"/>
                <a:cs typeface="Arial"/>
              </a:rPr>
              <a:t>6020</a:t>
            </a:r>
            <a:endParaRPr sz="1600" dirty="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100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-60" dirty="0">
                <a:solidFill>
                  <a:srgbClr val="282828"/>
                </a:solidFill>
                <a:latin typeface="Arial"/>
                <a:cs typeface="Arial"/>
              </a:rPr>
              <a:t>RESTCONF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– </a:t>
            </a:r>
            <a:r>
              <a:rPr sz="1600" spc="65" dirty="0">
                <a:solidFill>
                  <a:srgbClr val="282828"/>
                </a:solidFill>
                <a:latin typeface="Arial"/>
                <a:cs typeface="Arial"/>
              </a:rPr>
              <a:t>2017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– </a:t>
            </a:r>
            <a:r>
              <a:rPr sz="1600" spc="-75" dirty="0">
                <a:solidFill>
                  <a:srgbClr val="282828"/>
                </a:solidFill>
                <a:latin typeface="Arial"/>
                <a:cs typeface="Arial"/>
              </a:rPr>
              <a:t>RFC</a:t>
            </a:r>
            <a:r>
              <a:rPr sz="160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65" dirty="0">
                <a:solidFill>
                  <a:srgbClr val="282828"/>
                </a:solidFill>
                <a:latin typeface="Arial"/>
                <a:cs typeface="Arial"/>
              </a:rPr>
              <a:t>8040</a:t>
            </a:r>
            <a:endParaRPr sz="1600" dirty="0">
              <a:latin typeface="Arial"/>
              <a:cs typeface="Arial"/>
            </a:endParaRPr>
          </a:p>
          <a:p>
            <a:pPr marL="128905" marR="5080" indent="-116839">
              <a:lnSpc>
                <a:spcPts val="1820"/>
              </a:lnSpc>
              <a:spcBef>
                <a:spcPts val="1150"/>
              </a:spcBef>
              <a:buSzPct val="59375"/>
              <a:buChar char="•"/>
              <a:tabLst>
                <a:tab pos="129539" algn="l"/>
              </a:tabLst>
            </a:pPr>
            <a:r>
              <a:rPr sz="1600" spc="-35" dirty="0">
                <a:solidFill>
                  <a:srgbClr val="282828"/>
                </a:solidFill>
                <a:latin typeface="Arial"/>
                <a:cs typeface="Arial"/>
              </a:rPr>
              <a:t>gRPC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– </a:t>
            </a:r>
            <a:r>
              <a:rPr sz="1600" spc="65" dirty="0">
                <a:solidFill>
                  <a:srgbClr val="282828"/>
                </a:solidFill>
                <a:latin typeface="Arial"/>
                <a:cs typeface="Arial"/>
              </a:rPr>
              <a:t>2015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–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OpenSource </a:t>
            </a:r>
            <a:r>
              <a:rPr sz="1600" spc="40" dirty="0">
                <a:solidFill>
                  <a:srgbClr val="282828"/>
                </a:solidFill>
                <a:latin typeface="Arial"/>
                <a:cs typeface="Arial"/>
              </a:rPr>
              <a:t>project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by  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Google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-27154"/>
            <a:ext cx="7621786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Model </a:t>
            </a:r>
            <a:r>
              <a:rPr dirty="0"/>
              <a:t>Driven</a:t>
            </a:r>
            <a:r>
              <a:rPr spc="25" dirty="0"/>
              <a:t> Programmability</a:t>
            </a:r>
            <a:r>
              <a:rPr lang="en-IN" dirty="0"/>
              <a:t> New Methodology on Network?</a:t>
            </a:r>
            <a:br>
              <a:rPr lang="en-IN" dirty="0"/>
            </a:br>
            <a:endParaRPr spc="25" dirty="0"/>
          </a:p>
        </p:txBody>
      </p:sp>
      <p:sp>
        <p:nvSpPr>
          <p:cNvPr id="4" name="object 4"/>
          <p:cNvSpPr/>
          <p:nvPr/>
        </p:nvSpPr>
        <p:spPr>
          <a:xfrm>
            <a:off x="5174741" y="995933"/>
            <a:ext cx="3198114" cy="3502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0720702"/>
      </p:ext>
    </p:extLst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56019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Setup </a:t>
            </a:r>
            <a:r>
              <a:rPr spc="5" dirty="0"/>
              <a:t>Environment </a:t>
            </a:r>
            <a:r>
              <a:rPr spc="65" dirty="0"/>
              <a:t>for</a:t>
            </a:r>
            <a:r>
              <a:rPr spc="110" dirty="0"/>
              <a:t> </a:t>
            </a:r>
            <a:r>
              <a:rPr spc="-110" dirty="0"/>
              <a:t>RESTCONF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939" y="1116076"/>
            <a:ext cx="3613150" cy="92392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82245" indent="-170180">
              <a:lnSpc>
                <a:spcPct val="100000"/>
              </a:lnSpc>
              <a:spcBef>
                <a:spcPts val="980"/>
              </a:spcBef>
              <a:buClr>
                <a:srgbClr val="005073"/>
              </a:buClr>
              <a:buSzPct val="90000"/>
              <a:buChar char="•"/>
              <a:tabLst>
                <a:tab pos="182880" algn="l"/>
              </a:tabLst>
            </a:pPr>
            <a:r>
              <a:rPr sz="1500" spc="45" dirty="0">
                <a:solidFill>
                  <a:srgbClr val="282828"/>
                </a:solidFill>
                <a:latin typeface="Arial"/>
                <a:cs typeface="Arial"/>
              </a:rPr>
              <a:t>Add </a:t>
            </a:r>
            <a:r>
              <a:rPr sz="1500" spc="5" dirty="0">
                <a:solidFill>
                  <a:srgbClr val="282828"/>
                </a:solidFill>
                <a:latin typeface="Arial"/>
                <a:cs typeface="Arial"/>
              </a:rPr>
              <a:t>variables </a:t>
            </a:r>
            <a:r>
              <a:rPr sz="1500" spc="35" dirty="0">
                <a:solidFill>
                  <a:srgbClr val="282828"/>
                </a:solidFill>
                <a:latin typeface="Arial"/>
                <a:cs typeface="Arial"/>
              </a:rPr>
              <a:t>for </a:t>
            </a:r>
            <a:r>
              <a:rPr sz="1500" spc="20" dirty="0">
                <a:solidFill>
                  <a:srgbClr val="282828"/>
                </a:solidFill>
                <a:latin typeface="Arial"/>
                <a:cs typeface="Arial"/>
              </a:rPr>
              <a:t>host, </a:t>
            </a:r>
            <a:r>
              <a:rPr sz="1500" spc="10" dirty="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1500" spc="-2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500" spc="20" dirty="0">
                <a:solidFill>
                  <a:srgbClr val="282828"/>
                </a:solidFill>
                <a:latin typeface="Arial"/>
                <a:cs typeface="Arial"/>
              </a:rPr>
              <a:t>credentials</a:t>
            </a:r>
            <a:endParaRPr sz="1500" dirty="0">
              <a:latin typeface="Arial"/>
              <a:cs typeface="Arial"/>
            </a:endParaRPr>
          </a:p>
          <a:p>
            <a:pPr marL="182245" marR="5080" indent="-170180">
              <a:lnSpc>
                <a:spcPts val="1710"/>
              </a:lnSpc>
              <a:spcBef>
                <a:spcPts val="1015"/>
              </a:spcBef>
              <a:buClr>
                <a:srgbClr val="005073"/>
              </a:buClr>
              <a:buSzPct val="90000"/>
              <a:buChar char="•"/>
              <a:tabLst>
                <a:tab pos="182880" algn="l"/>
              </a:tabLst>
            </a:pPr>
            <a:r>
              <a:rPr sz="1500" spc="15" dirty="0">
                <a:solidFill>
                  <a:srgbClr val="282828"/>
                </a:solidFill>
                <a:latin typeface="Arial"/>
                <a:cs typeface="Arial"/>
              </a:rPr>
              <a:t>Reference </a:t>
            </a:r>
            <a:r>
              <a:rPr sz="1500" spc="20" dirty="0">
                <a:solidFill>
                  <a:srgbClr val="282828"/>
                </a:solidFill>
                <a:latin typeface="Arial"/>
                <a:cs typeface="Arial"/>
              </a:rPr>
              <a:t>anywhere </a:t>
            </a:r>
            <a:r>
              <a:rPr sz="1500" spc="30" dirty="0">
                <a:solidFill>
                  <a:srgbClr val="282828"/>
                </a:solidFill>
                <a:latin typeface="Arial"/>
                <a:cs typeface="Arial"/>
              </a:rPr>
              <a:t>with </a:t>
            </a:r>
            <a:r>
              <a:rPr sz="1500" spc="-5" dirty="0">
                <a:solidFill>
                  <a:srgbClr val="282828"/>
                </a:solidFill>
                <a:latin typeface="Courier New"/>
                <a:cs typeface="Courier New"/>
              </a:rPr>
              <a:t>{{</a:t>
            </a:r>
            <a:r>
              <a:rPr sz="1500" b="1" spc="-5" dirty="0">
                <a:solidFill>
                  <a:srgbClr val="282828"/>
                </a:solidFill>
                <a:latin typeface="Courier New"/>
                <a:cs typeface="Courier New"/>
              </a:rPr>
              <a:t>variable  name</a:t>
            </a:r>
            <a:r>
              <a:rPr sz="1500" spc="-5" dirty="0">
                <a:solidFill>
                  <a:srgbClr val="282828"/>
                </a:solidFill>
                <a:latin typeface="Courier New"/>
                <a:cs typeface="Courier New"/>
              </a:rPr>
              <a:t>}}</a:t>
            </a:r>
            <a:r>
              <a:rPr sz="1500" spc="-459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1500" spc="10" dirty="0">
                <a:solidFill>
                  <a:srgbClr val="282828"/>
                </a:solidFill>
                <a:latin typeface="Arial"/>
                <a:cs typeface="Arial"/>
              </a:rPr>
              <a:t>syntax</a:t>
            </a:r>
            <a:endParaRPr sz="15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3231" y="1321308"/>
            <a:ext cx="8186420" cy="3212465"/>
            <a:chOff x="713231" y="1321308"/>
            <a:chExt cx="8186420" cy="3212465"/>
          </a:xfrm>
        </p:grpSpPr>
        <p:sp>
          <p:nvSpPr>
            <p:cNvPr id="5" name="object 5"/>
            <p:cNvSpPr/>
            <p:nvPr/>
          </p:nvSpPr>
          <p:spPr>
            <a:xfrm>
              <a:off x="4930902" y="1321308"/>
              <a:ext cx="3968496" cy="22568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3231" y="2772155"/>
              <a:ext cx="3147060" cy="17614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59024" y="2679191"/>
              <a:ext cx="2757805" cy="160655"/>
            </a:xfrm>
            <a:custGeom>
              <a:avLst/>
              <a:gdLst/>
              <a:ahLst/>
              <a:cxnLst/>
              <a:rect l="l" t="t" r="r" b="b"/>
              <a:pathLst>
                <a:path w="2757804" h="160655">
                  <a:moveTo>
                    <a:pt x="2757792" y="0"/>
                  </a:moveTo>
                  <a:lnTo>
                    <a:pt x="0" y="160045"/>
                  </a:lnTo>
                </a:path>
              </a:pathLst>
            </a:custGeom>
            <a:ln w="28955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86762" y="2795041"/>
              <a:ext cx="89535" cy="86995"/>
            </a:xfrm>
            <a:custGeom>
              <a:avLst/>
              <a:gdLst/>
              <a:ahLst/>
              <a:cxnLst/>
              <a:rect l="l" t="t" r="r" b="b"/>
              <a:pathLst>
                <a:path w="89535" h="86994">
                  <a:moveTo>
                    <a:pt x="84200" y="0"/>
                  </a:moveTo>
                  <a:lnTo>
                    <a:pt x="0" y="48399"/>
                  </a:lnTo>
                  <a:lnTo>
                    <a:pt x="89242" y="86715"/>
                  </a:lnTo>
                  <a:lnTo>
                    <a:pt x="84200" y="0"/>
                  </a:lnTo>
                  <a:close/>
                </a:path>
              </a:pathLst>
            </a:custGeom>
            <a:solidFill>
              <a:srgbClr val="67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90011" y="2957322"/>
              <a:ext cx="2226945" cy="1000125"/>
            </a:xfrm>
            <a:custGeom>
              <a:avLst/>
              <a:gdLst/>
              <a:ahLst/>
              <a:cxnLst/>
              <a:rect l="l" t="t" r="r" b="b"/>
              <a:pathLst>
                <a:path w="2226945" h="1000125">
                  <a:moveTo>
                    <a:pt x="2226691" y="0"/>
                  </a:moveTo>
                  <a:lnTo>
                    <a:pt x="0" y="1000061"/>
                  </a:lnTo>
                </a:path>
              </a:pathLst>
            </a:custGeom>
            <a:ln w="28956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23971" y="3911831"/>
              <a:ext cx="97155" cy="79375"/>
            </a:xfrm>
            <a:custGeom>
              <a:avLst/>
              <a:gdLst/>
              <a:ahLst/>
              <a:cxnLst/>
              <a:rect l="l" t="t" r="r" b="b"/>
              <a:pathLst>
                <a:path w="97155" h="79375">
                  <a:moveTo>
                    <a:pt x="61442" y="0"/>
                  </a:moveTo>
                  <a:lnTo>
                    <a:pt x="0" y="75209"/>
                  </a:lnTo>
                  <a:lnTo>
                    <a:pt x="97040" y="79235"/>
                  </a:lnTo>
                  <a:lnTo>
                    <a:pt x="61442" y="0"/>
                  </a:lnTo>
                  <a:close/>
                </a:path>
              </a:pathLst>
            </a:custGeom>
            <a:solidFill>
              <a:srgbClr val="67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88411" y="3114293"/>
              <a:ext cx="2228850" cy="1141730"/>
            </a:xfrm>
            <a:custGeom>
              <a:avLst/>
              <a:gdLst/>
              <a:ahLst/>
              <a:cxnLst/>
              <a:rect l="l" t="t" r="r" b="b"/>
              <a:pathLst>
                <a:path w="2228850" h="1141729">
                  <a:moveTo>
                    <a:pt x="2228291" y="0"/>
                  </a:moveTo>
                  <a:lnTo>
                    <a:pt x="0" y="1141526"/>
                  </a:lnTo>
                </a:path>
              </a:pathLst>
            </a:custGeom>
            <a:ln w="28955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23971" y="4210560"/>
              <a:ext cx="97155" cy="78740"/>
            </a:xfrm>
            <a:custGeom>
              <a:avLst/>
              <a:gdLst/>
              <a:ahLst/>
              <a:cxnLst/>
              <a:rect l="l" t="t" r="r" b="b"/>
              <a:pathLst>
                <a:path w="97155" h="78739">
                  <a:moveTo>
                    <a:pt x="57505" y="0"/>
                  </a:moveTo>
                  <a:lnTo>
                    <a:pt x="0" y="78270"/>
                  </a:lnTo>
                  <a:lnTo>
                    <a:pt x="97116" y="77317"/>
                  </a:lnTo>
                  <a:lnTo>
                    <a:pt x="57505" y="0"/>
                  </a:lnTo>
                  <a:close/>
                </a:path>
              </a:pathLst>
            </a:custGeom>
            <a:solidFill>
              <a:srgbClr val="67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54997787"/>
      </p:ext>
    </p:extLst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76473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Step </a:t>
            </a:r>
            <a:r>
              <a:rPr spc="80" dirty="0"/>
              <a:t>1: </a:t>
            </a:r>
            <a:r>
              <a:rPr spc="5" dirty="0"/>
              <a:t>Get </a:t>
            </a:r>
            <a:r>
              <a:rPr spc="-55" dirty="0"/>
              <a:t>YANG </a:t>
            </a:r>
            <a:r>
              <a:rPr spc="40" dirty="0"/>
              <a:t>Modules </a:t>
            </a:r>
            <a:r>
              <a:rPr spc="15" dirty="0"/>
              <a:t>List </a:t>
            </a:r>
            <a:r>
              <a:rPr spc="-20" dirty="0"/>
              <a:t>via</a:t>
            </a:r>
            <a:r>
              <a:rPr spc="210" dirty="0"/>
              <a:t> </a:t>
            </a:r>
            <a:r>
              <a:rPr spc="-105" dirty="0"/>
              <a:t>RESTCONF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1942" y="969660"/>
            <a:ext cx="5356225" cy="48459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245" indent="-170180">
              <a:lnSpc>
                <a:spcPct val="100000"/>
              </a:lnSpc>
              <a:spcBef>
                <a:spcPts val="100"/>
              </a:spcBef>
              <a:buClr>
                <a:srgbClr val="005073"/>
              </a:buClr>
              <a:buSzPct val="90000"/>
              <a:buChar char="•"/>
              <a:tabLst>
                <a:tab pos="182880" algn="l"/>
              </a:tabLst>
            </a:pPr>
            <a:r>
              <a:rPr sz="1500" spc="-85" dirty="0">
                <a:solidFill>
                  <a:srgbClr val="1E4470"/>
                </a:solidFill>
                <a:latin typeface="Arial"/>
                <a:cs typeface="Arial"/>
              </a:rPr>
              <a:t>GET</a:t>
            </a:r>
            <a:r>
              <a:rPr sz="1500" spc="45" dirty="0">
                <a:solidFill>
                  <a:srgbClr val="1E4470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82828"/>
                </a:solidFill>
                <a:latin typeface="Courier New"/>
                <a:cs typeface="Courier New"/>
              </a:rPr>
              <a:t>/restconf/data/ietf-yang-library:modules-state</a:t>
            </a:r>
            <a:endParaRPr sz="1350" dirty="0">
              <a:latin typeface="Courier New"/>
              <a:cs typeface="Courier New"/>
            </a:endParaRPr>
          </a:p>
          <a:p>
            <a:pPr marL="182245" indent="-170180">
              <a:lnSpc>
                <a:spcPct val="100000"/>
              </a:lnSpc>
              <a:spcBef>
                <a:spcPts val="1110"/>
              </a:spcBef>
              <a:buClr>
                <a:srgbClr val="005073"/>
              </a:buClr>
              <a:buSzPct val="90000"/>
              <a:buChar char="•"/>
              <a:tabLst>
                <a:tab pos="182880" algn="l"/>
              </a:tabLst>
            </a:pPr>
            <a:r>
              <a:rPr sz="1500" spc="45" dirty="0">
                <a:solidFill>
                  <a:srgbClr val="676767"/>
                </a:solidFill>
                <a:latin typeface="Arial"/>
                <a:cs typeface="Arial"/>
              </a:rPr>
              <a:t>Add </a:t>
            </a:r>
            <a:r>
              <a:rPr sz="1500" spc="-60" dirty="0">
                <a:solidFill>
                  <a:srgbClr val="676767"/>
                </a:solidFill>
                <a:latin typeface="Arial"/>
                <a:cs typeface="Arial"/>
              </a:rPr>
              <a:t>RESTCONF</a:t>
            </a:r>
            <a:r>
              <a:rPr sz="1500" spc="15" dirty="0">
                <a:solidFill>
                  <a:srgbClr val="676767"/>
                </a:solidFill>
                <a:latin typeface="Arial"/>
                <a:cs typeface="Arial"/>
              </a:rPr>
              <a:t> </a:t>
            </a:r>
            <a:r>
              <a:rPr sz="1500" spc="10" dirty="0">
                <a:solidFill>
                  <a:srgbClr val="676767"/>
                </a:solidFill>
                <a:latin typeface="Arial"/>
                <a:cs typeface="Arial"/>
              </a:rPr>
              <a:t>Headers</a:t>
            </a:r>
            <a:endParaRPr sz="1500" dirty="0">
              <a:latin typeface="Arial"/>
              <a:cs typeface="Arial"/>
            </a:endParaRPr>
          </a:p>
          <a:p>
            <a:pPr marL="371475" marR="2207260" lvl="1" indent="-215900">
              <a:lnSpc>
                <a:spcPct val="95000"/>
              </a:lnSpc>
              <a:spcBef>
                <a:spcPts val="605"/>
              </a:spcBef>
              <a:buClr>
                <a:srgbClr val="005073"/>
              </a:buClr>
              <a:buChar char="•"/>
              <a:tabLst>
                <a:tab pos="371475" algn="l"/>
                <a:tab pos="372110" algn="l"/>
              </a:tabLst>
            </a:pPr>
            <a:r>
              <a:rPr sz="1400" spc="40" dirty="0">
                <a:solidFill>
                  <a:srgbClr val="282828"/>
                </a:solidFill>
                <a:latin typeface="Arial"/>
                <a:cs typeface="Arial"/>
              </a:rPr>
              <a:t>Content-Type </a:t>
            </a:r>
            <a:r>
              <a:rPr sz="1400" spc="5" dirty="0">
                <a:solidFill>
                  <a:srgbClr val="282828"/>
                </a:solidFill>
                <a:latin typeface="Arial"/>
                <a:cs typeface="Arial"/>
              </a:rPr>
              <a:t>and </a:t>
            </a:r>
            <a:r>
              <a:rPr sz="1400" spc="45" dirty="0">
                <a:solidFill>
                  <a:srgbClr val="282828"/>
                </a:solidFill>
                <a:latin typeface="Arial"/>
                <a:cs typeface="Arial"/>
              </a:rPr>
              <a:t>Accept  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applicat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i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o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n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/y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a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n</a:t>
            </a:r>
            <a:r>
              <a:rPr sz="1400" spc="-15" dirty="0">
                <a:solidFill>
                  <a:srgbClr val="282828"/>
                </a:solidFill>
                <a:latin typeface="Courier New"/>
                <a:cs typeface="Courier New"/>
              </a:rPr>
              <a:t>g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-d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a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t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a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+</a:t>
            </a:r>
            <a:r>
              <a:rPr sz="1400" spc="-10" dirty="0">
                <a:solidFill>
                  <a:srgbClr val="282828"/>
                </a:solidFill>
                <a:latin typeface="Courier New"/>
                <a:cs typeface="Courier New"/>
              </a:rPr>
              <a:t>j</a:t>
            </a:r>
            <a:r>
              <a:rPr sz="1400" spc="-5" dirty="0">
                <a:solidFill>
                  <a:srgbClr val="282828"/>
                </a:solidFill>
                <a:latin typeface="Courier New"/>
                <a:cs typeface="Courier New"/>
              </a:rPr>
              <a:t>son  </a:t>
            </a:r>
            <a:r>
              <a:rPr sz="1400" spc="20" dirty="0">
                <a:solidFill>
                  <a:srgbClr val="282828"/>
                </a:solidFill>
                <a:latin typeface="Arial"/>
                <a:cs typeface="Arial"/>
              </a:rPr>
              <a:t>(or</a:t>
            </a:r>
            <a:r>
              <a:rPr sz="140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282828"/>
                </a:solidFill>
                <a:latin typeface="Arial"/>
                <a:cs typeface="Arial"/>
              </a:rPr>
              <a:t>xml)</a:t>
            </a:r>
            <a:endParaRPr sz="1400" dirty="0">
              <a:latin typeface="Arial"/>
              <a:cs typeface="Arial"/>
            </a:endParaRPr>
          </a:p>
          <a:p>
            <a:pPr marL="182245" marR="1618615" indent="-170180">
              <a:lnSpc>
                <a:spcPts val="1710"/>
              </a:lnSpc>
              <a:spcBef>
                <a:spcPts val="1140"/>
              </a:spcBef>
              <a:buClr>
                <a:srgbClr val="005073"/>
              </a:buClr>
              <a:buSzPct val="90000"/>
              <a:buChar char="•"/>
              <a:tabLst>
                <a:tab pos="182880" algn="l"/>
              </a:tabLst>
            </a:pPr>
            <a:r>
              <a:rPr sz="1500" spc="20" dirty="0">
                <a:solidFill>
                  <a:srgbClr val="74BE4A"/>
                </a:solidFill>
                <a:latin typeface="Arial"/>
                <a:cs typeface="Arial"/>
              </a:rPr>
              <a:t>Configure </a:t>
            </a:r>
            <a:r>
              <a:rPr sz="1500" dirty="0">
                <a:solidFill>
                  <a:srgbClr val="74BE4A"/>
                </a:solidFill>
                <a:latin typeface="Arial"/>
                <a:cs typeface="Arial"/>
              </a:rPr>
              <a:t>Basic </a:t>
            </a:r>
            <a:r>
              <a:rPr sz="1500" spc="15" dirty="0">
                <a:solidFill>
                  <a:srgbClr val="74BE4A"/>
                </a:solidFill>
                <a:latin typeface="Arial"/>
                <a:cs typeface="Arial"/>
              </a:rPr>
              <a:t>Auth </a:t>
            </a:r>
            <a:r>
              <a:rPr sz="1500" spc="30" dirty="0">
                <a:solidFill>
                  <a:srgbClr val="74BE4A"/>
                </a:solidFill>
                <a:latin typeface="Arial"/>
                <a:cs typeface="Arial"/>
              </a:rPr>
              <a:t>with </a:t>
            </a:r>
            <a:r>
              <a:rPr sz="1500" spc="10" dirty="0">
                <a:solidFill>
                  <a:srgbClr val="74BE4A"/>
                </a:solidFill>
                <a:latin typeface="Arial"/>
                <a:cs typeface="Arial"/>
              </a:rPr>
              <a:t>username and  </a:t>
            </a:r>
            <a:r>
              <a:rPr sz="1500" spc="30" dirty="0">
                <a:solidFill>
                  <a:srgbClr val="74BE4A"/>
                </a:solidFill>
                <a:latin typeface="Arial"/>
                <a:cs typeface="Arial"/>
              </a:rPr>
              <a:t>password</a:t>
            </a:r>
            <a:r>
              <a:rPr sz="1500" spc="15" dirty="0">
                <a:solidFill>
                  <a:srgbClr val="74BE4A"/>
                </a:solidFill>
                <a:latin typeface="Arial"/>
                <a:cs typeface="Arial"/>
              </a:rPr>
              <a:t> </a:t>
            </a:r>
            <a:r>
              <a:rPr sz="1500" spc="5" dirty="0">
                <a:solidFill>
                  <a:srgbClr val="74BE4A"/>
                </a:solidFill>
                <a:latin typeface="Arial"/>
                <a:cs typeface="Arial"/>
              </a:rPr>
              <a:t>variables</a:t>
            </a:r>
            <a:endParaRPr lang="en-US" sz="1500" spc="5" dirty="0">
              <a:solidFill>
                <a:srgbClr val="74BE4A"/>
              </a:solidFill>
              <a:latin typeface="Arial"/>
              <a:cs typeface="Arial"/>
            </a:endParaRPr>
          </a:p>
          <a:p>
            <a:pPr marL="182245" marR="1618615" indent="-170180">
              <a:lnSpc>
                <a:spcPts val="1710"/>
              </a:lnSpc>
              <a:spcBef>
                <a:spcPts val="1140"/>
              </a:spcBef>
              <a:buClr>
                <a:srgbClr val="005073"/>
              </a:buClr>
              <a:buSzPct val="90000"/>
              <a:buChar char="•"/>
              <a:tabLst>
                <a:tab pos="182880" algn="l"/>
              </a:tabLst>
            </a:pPr>
            <a:r>
              <a:rPr lang="en-IN" sz="1500" spc="5" dirty="0">
                <a:solidFill>
                  <a:srgbClr val="74BE4A"/>
                </a:solidFill>
                <a:latin typeface="Arial"/>
                <a:cs typeface="Arial"/>
              </a:rPr>
              <a:t>Example – </a:t>
            </a:r>
          </a:p>
          <a:p>
            <a:pPr marL="182245" marR="1618615" indent="-170180">
              <a:lnSpc>
                <a:spcPts val="1710"/>
              </a:lnSpc>
              <a:spcBef>
                <a:spcPts val="1140"/>
              </a:spcBef>
              <a:buClr>
                <a:srgbClr val="005073"/>
              </a:buClr>
              <a:buSzPct val="90000"/>
              <a:buChar char="•"/>
              <a:tabLst>
                <a:tab pos="182880" algn="l"/>
              </a:tabLst>
            </a:pPr>
            <a:r>
              <a:rPr lang="en-IN" sz="800" dirty="0"/>
              <a:t>• CSR1000V Host: </a:t>
            </a:r>
            <a:r>
              <a:rPr lang="en-IN" sz="800" dirty="0">
                <a:hlinkClick r:id="rId2"/>
              </a:rPr>
              <a:t>ios-xe-mgmt.cisco.com</a:t>
            </a:r>
            <a:br>
              <a:rPr lang="en-IN" sz="800" dirty="0"/>
            </a:br>
            <a:r>
              <a:rPr lang="en-IN" sz="800" dirty="0"/>
              <a:t>◦ RESTCONF Ports: 9443 (HTTPS)</a:t>
            </a:r>
            <a:br>
              <a:rPr lang="en-IN" sz="800" dirty="0"/>
            </a:br>
            <a:r>
              <a:rPr lang="en-IN" sz="800" dirty="0"/>
              <a:t>• Username: </a:t>
            </a:r>
            <a:r>
              <a:rPr lang="en-IN" sz="800" b="1" dirty="0"/>
              <a:t>developer</a:t>
            </a:r>
            <a:br>
              <a:rPr lang="en-IN" sz="800" dirty="0"/>
            </a:br>
            <a:r>
              <a:rPr lang="en-IN" sz="800" dirty="0"/>
              <a:t>• Password: </a:t>
            </a:r>
            <a:r>
              <a:rPr lang="en-IN" sz="800" b="1" dirty="0"/>
              <a:t>C1sco12345</a:t>
            </a:r>
            <a:endParaRPr lang="en-IN" sz="800" spc="5" dirty="0">
              <a:solidFill>
                <a:srgbClr val="74BE4A"/>
              </a:solidFill>
              <a:latin typeface="Arial"/>
              <a:cs typeface="Arial"/>
            </a:endParaRPr>
          </a:p>
          <a:p>
            <a:r>
              <a:rPr lang="en-IN" sz="1600" dirty="0">
                <a:hlinkClick r:id="rId3"/>
              </a:rPr>
              <a:t>https://64.103.37.51:9443/restconf/data/ietf-yang-library:modules-state</a:t>
            </a:r>
            <a:endParaRPr lang="en-IN" sz="1600" dirty="0"/>
          </a:p>
          <a:p>
            <a:endParaRPr lang="en-IN" sz="1600" dirty="0"/>
          </a:p>
          <a:p>
            <a:br>
              <a:rPr lang="en-IN" sz="1600" dirty="0"/>
            </a:br>
            <a:endParaRPr lang="en-IN" sz="1600" dirty="0"/>
          </a:p>
          <a:p>
            <a:pPr marL="182245" marR="1618615" indent="-170180">
              <a:lnSpc>
                <a:spcPts val="1710"/>
              </a:lnSpc>
              <a:spcBef>
                <a:spcPts val="1140"/>
              </a:spcBef>
              <a:buClr>
                <a:srgbClr val="005073"/>
              </a:buClr>
              <a:buSzPct val="90000"/>
              <a:buChar char="•"/>
              <a:tabLst>
                <a:tab pos="182880" algn="l"/>
              </a:tabLst>
            </a:pPr>
            <a:endParaRPr sz="15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42153" y="1525524"/>
            <a:ext cx="3820160" cy="1317625"/>
            <a:chOff x="5042153" y="1525524"/>
            <a:chExt cx="3820160" cy="1317625"/>
          </a:xfrm>
        </p:grpSpPr>
        <p:sp>
          <p:nvSpPr>
            <p:cNvPr id="5" name="object 5"/>
            <p:cNvSpPr/>
            <p:nvPr/>
          </p:nvSpPr>
          <p:spPr>
            <a:xfrm>
              <a:off x="5042153" y="1525524"/>
              <a:ext cx="3819905" cy="1299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31129" y="2653284"/>
              <a:ext cx="3194685" cy="170815"/>
            </a:xfrm>
            <a:custGeom>
              <a:avLst/>
              <a:gdLst/>
              <a:ahLst/>
              <a:cxnLst/>
              <a:rect l="l" t="t" r="r" b="b"/>
              <a:pathLst>
                <a:path w="3194684" h="170814">
                  <a:moveTo>
                    <a:pt x="0" y="0"/>
                  </a:moveTo>
                  <a:lnTo>
                    <a:pt x="3194304" y="0"/>
                  </a:lnTo>
                  <a:lnTo>
                    <a:pt x="3194304" y="170687"/>
                  </a:lnTo>
                  <a:lnTo>
                    <a:pt x="0" y="170687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41975" y="1593342"/>
              <a:ext cx="2891155" cy="171450"/>
            </a:xfrm>
            <a:custGeom>
              <a:avLst/>
              <a:gdLst/>
              <a:ahLst/>
              <a:cxnLst/>
              <a:rect l="l" t="t" r="r" b="b"/>
              <a:pathLst>
                <a:path w="2891154" h="171450">
                  <a:moveTo>
                    <a:pt x="0" y="0"/>
                  </a:moveTo>
                  <a:lnTo>
                    <a:pt x="2891028" y="0"/>
                  </a:lnTo>
                  <a:lnTo>
                    <a:pt x="2891028" y="171450"/>
                  </a:lnTo>
                  <a:lnTo>
                    <a:pt x="0" y="17145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585459" y="3106673"/>
            <a:ext cx="2651125" cy="1306830"/>
            <a:chOff x="5585459" y="3106673"/>
            <a:chExt cx="2651125" cy="1306830"/>
          </a:xfrm>
        </p:grpSpPr>
        <p:sp>
          <p:nvSpPr>
            <p:cNvPr id="9" name="object 9"/>
            <p:cNvSpPr/>
            <p:nvPr/>
          </p:nvSpPr>
          <p:spPr>
            <a:xfrm>
              <a:off x="5623559" y="3144773"/>
              <a:ext cx="2574797" cy="1195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04509" y="3125723"/>
              <a:ext cx="2613025" cy="1268730"/>
            </a:xfrm>
            <a:custGeom>
              <a:avLst/>
              <a:gdLst/>
              <a:ahLst/>
              <a:cxnLst/>
              <a:rect l="l" t="t" r="r" b="b"/>
              <a:pathLst>
                <a:path w="2613025" h="1268729">
                  <a:moveTo>
                    <a:pt x="0" y="0"/>
                  </a:moveTo>
                  <a:lnTo>
                    <a:pt x="2612897" y="0"/>
                  </a:lnTo>
                  <a:lnTo>
                    <a:pt x="2612897" y="1268730"/>
                  </a:lnTo>
                  <a:lnTo>
                    <a:pt x="0" y="126873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74BE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6749738"/>
      </p:ext>
    </p:extLst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76473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" dirty="0"/>
              <a:t>Step </a:t>
            </a:r>
            <a:r>
              <a:rPr spc="80" dirty="0"/>
              <a:t>1: </a:t>
            </a:r>
            <a:r>
              <a:rPr spc="5" dirty="0"/>
              <a:t>Get </a:t>
            </a:r>
            <a:r>
              <a:rPr spc="-55" dirty="0"/>
              <a:t>YANG </a:t>
            </a:r>
            <a:r>
              <a:rPr spc="40" dirty="0"/>
              <a:t>Modules </a:t>
            </a:r>
            <a:r>
              <a:rPr spc="15" dirty="0"/>
              <a:t>List </a:t>
            </a:r>
            <a:r>
              <a:rPr spc="-20" dirty="0"/>
              <a:t>via</a:t>
            </a:r>
            <a:r>
              <a:rPr spc="210" dirty="0"/>
              <a:t> </a:t>
            </a:r>
            <a:r>
              <a:rPr spc="-105" dirty="0"/>
              <a:t>RESTCONF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941" y="1221740"/>
            <a:ext cx="22923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245" indent="-170180">
              <a:lnSpc>
                <a:spcPct val="100000"/>
              </a:lnSpc>
              <a:spcBef>
                <a:spcPts val="100"/>
              </a:spcBef>
              <a:buClr>
                <a:srgbClr val="005073"/>
              </a:buClr>
              <a:buSzPct val="90000"/>
              <a:buChar char="•"/>
              <a:tabLst>
                <a:tab pos="182880" algn="l"/>
              </a:tabLst>
            </a:pPr>
            <a:r>
              <a:rPr sz="1500" spc="10" dirty="0">
                <a:solidFill>
                  <a:srgbClr val="282828"/>
                </a:solidFill>
                <a:latin typeface="Arial"/>
                <a:cs typeface="Arial"/>
              </a:rPr>
              <a:t>Send and </a:t>
            </a:r>
            <a:r>
              <a:rPr sz="1500" spc="25" dirty="0">
                <a:solidFill>
                  <a:srgbClr val="282828"/>
                </a:solidFill>
                <a:latin typeface="Arial"/>
                <a:cs typeface="Arial"/>
              </a:rPr>
              <a:t>review</a:t>
            </a:r>
            <a:r>
              <a:rPr sz="1500" spc="3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500" spc="15" dirty="0">
                <a:solidFill>
                  <a:srgbClr val="282828"/>
                </a:solidFill>
                <a:latin typeface="Arial"/>
                <a:cs typeface="Arial"/>
              </a:rPr>
              <a:t>results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26965" y="1195577"/>
            <a:ext cx="4185514" cy="3538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493430"/>
      </p:ext>
    </p:extLst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3939" y="1098397"/>
            <a:ext cx="2653665" cy="304165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8905" indent="-116839">
              <a:lnSpc>
                <a:spcPct val="100000"/>
              </a:lnSpc>
              <a:spcBef>
                <a:spcPts val="1085"/>
              </a:spcBef>
              <a:buClr>
                <a:srgbClr val="282828"/>
              </a:buClr>
              <a:buSzPct val="60000"/>
              <a:buFont typeface="Arial"/>
              <a:buChar char="•"/>
              <a:tabLst>
                <a:tab pos="129539" algn="l"/>
              </a:tabLst>
            </a:pPr>
            <a:r>
              <a:rPr sz="2000" u="heavy" spc="-1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Data </a:t>
            </a:r>
            <a:r>
              <a:rPr sz="2000" u="heavy" spc="40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Model</a:t>
            </a:r>
            <a:r>
              <a:rPr sz="2000" u="heavy" spc="6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</a:t>
            </a:r>
            <a:r>
              <a:rPr sz="2000" u="heavy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Details</a:t>
            </a:r>
            <a:endParaRPr sz="2000">
              <a:latin typeface="Arial"/>
              <a:cs typeface="Arial"/>
            </a:endParaRPr>
          </a:p>
          <a:p>
            <a:pPr marL="227329" indent="-215265">
              <a:lnSpc>
                <a:spcPct val="100000"/>
              </a:lnSpc>
              <a:spcBef>
                <a:spcPts val="980"/>
              </a:spcBef>
              <a:buClr>
                <a:srgbClr val="282828"/>
              </a:buClr>
              <a:buSzPct val="60000"/>
              <a:buChar char="•"/>
              <a:tabLst>
                <a:tab pos="227329" algn="l"/>
                <a:tab pos="227965" algn="l"/>
              </a:tabLst>
            </a:pPr>
            <a:r>
              <a:rPr sz="2000" spc="35" dirty="0">
                <a:solidFill>
                  <a:srgbClr val="00BBEB"/>
                </a:solidFill>
                <a:latin typeface="Arial"/>
                <a:cs typeface="Arial"/>
              </a:rPr>
              <a:t>Model</a:t>
            </a:r>
            <a:r>
              <a:rPr sz="2000" spc="50" dirty="0">
                <a:solidFill>
                  <a:srgbClr val="00BBEB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00BBEB"/>
                </a:solidFill>
                <a:latin typeface="Arial"/>
                <a:cs typeface="Arial"/>
              </a:rPr>
              <a:t>URI</a:t>
            </a:r>
            <a:endParaRPr sz="2000">
              <a:latin typeface="Arial"/>
              <a:cs typeface="Arial"/>
            </a:endParaRPr>
          </a:p>
          <a:p>
            <a:pPr marL="227329" marR="293370" indent="-215265">
              <a:lnSpc>
                <a:spcPts val="2280"/>
              </a:lnSpc>
              <a:spcBef>
                <a:spcPts val="1155"/>
              </a:spcBef>
              <a:buClr>
                <a:srgbClr val="282828"/>
              </a:buClr>
              <a:buSzPct val="60000"/>
              <a:buChar char="•"/>
              <a:tabLst>
                <a:tab pos="227329" algn="l"/>
                <a:tab pos="227965" algn="l"/>
              </a:tabLst>
            </a:pPr>
            <a:r>
              <a:rPr sz="2000" spc="30" dirty="0">
                <a:solidFill>
                  <a:srgbClr val="74BE4A"/>
                </a:solidFill>
                <a:latin typeface="Arial"/>
                <a:cs typeface="Arial"/>
              </a:rPr>
              <a:t>Module </a:t>
            </a:r>
            <a:r>
              <a:rPr sz="2000" spc="5" dirty="0">
                <a:solidFill>
                  <a:srgbClr val="74BE4A"/>
                </a:solidFill>
                <a:latin typeface="Arial"/>
                <a:cs typeface="Arial"/>
              </a:rPr>
              <a:t>Name </a:t>
            </a:r>
            <a:r>
              <a:rPr sz="2000" spc="10" dirty="0">
                <a:solidFill>
                  <a:srgbClr val="74BE4A"/>
                </a:solidFill>
                <a:latin typeface="Arial"/>
                <a:cs typeface="Arial"/>
              </a:rPr>
              <a:t>and  </a:t>
            </a:r>
            <a:r>
              <a:rPr sz="2000" spc="-15" dirty="0">
                <a:solidFill>
                  <a:srgbClr val="74BE4A"/>
                </a:solidFill>
                <a:latin typeface="Arial"/>
                <a:cs typeface="Arial"/>
              </a:rPr>
              <a:t>Revision</a:t>
            </a:r>
            <a:r>
              <a:rPr sz="2000" spc="60" dirty="0">
                <a:solidFill>
                  <a:srgbClr val="74BE4A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74BE4A"/>
                </a:solidFill>
                <a:latin typeface="Arial"/>
                <a:cs typeface="Arial"/>
              </a:rPr>
              <a:t>Date</a:t>
            </a:r>
            <a:endParaRPr sz="2000">
              <a:latin typeface="Arial"/>
              <a:cs typeface="Arial"/>
            </a:endParaRPr>
          </a:p>
          <a:p>
            <a:pPr marL="227329" indent="-215265">
              <a:lnSpc>
                <a:spcPct val="100000"/>
              </a:lnSpc>
              <a:spcBef>
                <a:spcPts val="925"/>
              </a:spcBef>
              <a:buClr>
                <a:srgbClr val="282828"/>
              </a:buClr>
              <a:buSzPct val="60000"/>
              <a:buChar char="•"/>
              <a:tabLst>
                <a:tab pos="227329" algn="l"/>
                <a:tab pos="227965" algn="l"/>
              </a:tabLst>
            </a:pPr>
            <a:r>
              <a:rPr sz="2000" spc="30" dirty="0">
                <a:solidFill>
                  <a:srgbClr val="FAAB17"/>
                </a:solidFill>
                <a:latin typeface="Arial"/>
                <a:cs typeface="Arial"/>
              </a:rPr>
              <a:t>Protocol</a:t>
            </a:r>
            <a:r>
              <a:rPr sz="2000" spc="40" dirty="0">
                <a:solidFill>
                  <a:srgbClr val="FAAB17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AAB17"/>
                </a:solidFill>
                <a:latin typeface="Arial"/>
                <a:cs typeface="Arial"/>
              </a:rPr>
              <a:t>Features</a:t>
            </a:r>
            <a:endParaRPr sz="2000">
              <a:latin typeface="Arial"/>
              <a:cs typeface="Arial"/>
            </a:endParaRPr>
          </a:p>
          <a:p>
            <a:pPr marL="227329" marR="5080" indent="-215265">
              <a:lnSpc>
                <a:spcPts val="2280"/>
              </a:lnSpc>
              <a:spcBef>
                <a:spcPts val="1160"/>
              </a:spcBef>
              <a:buClr>
                <a:srgbClr val="282828"/>
              </a:buClr>
              <a:buSzPct val="60000"/>
              <a:buChar char="•"/>
              <a:tabLst>
                <a:tab pos="227329" algn="l"/>
                <a:tab pos="227965" algn="l"/>
              </a:tabLst>
            </a:pPr>
            <a:r>
              <a:rPr sz="2000" dirty="0">
                <a:solidFill>
                  <a:srgbClr val="E1221A"/>
                </a:solidFill>
                <a:latin typeface="Arial"/>
                <a:cs typeface="Arial"/>
              </a:rPr>
              <a:t>Deviations </a:t>
            </a:r>
            <a:r>
              <a:rPr sz="2000" spc="40" dirty="0">
                <a:solidFill>
                  <a:srgbClr val="E1221A"/>
                </a:solidFill>
                <a:latin typeface="Arial"/>
                <a:cs typeface="Arial"/>
              </a:rPr>
              <a:t>– </a:t>
            </a:r>
            <a:r>
              <a:rPr sz="2000" spc="25" dirty="0">
                <a:solidFill>
                  <a:srgbClr val="E1221A"/>
                </a:solidFill>
                <a:latin typeface="Arial"/>
                <a:cs typeface="Arial"/>
              </a:rPr>
              <a:t>Another  </a:t>
            </a:r>
            <a:r>
              <a:rPr sz="2000" spc="40" dirty="0">
                <a:solidFill>
                  <a:srgbClr val="E1221A"/>
                </a:solidFill>
                <a:latin typeface="Arial"/>
                <a:cs typeface="Arial"/>
              </a:rPr>
              <a:t>model </a:t>
            </a:r>
            <a:r>
              <a:rPr sz="2000" spc="20" dirty="0">
                <a:solidFill>
                  <a:srgbClr val="E1221A"/>
                </a:solidFill>
                <a:latin typeface="Arial"/>
                <a:cs typeface="Arial"/>
              </a:rPr>
              <a:t>that </a:t>
            </a:r>
            <a:r>
              <a:rPr sz="2000" spc="30" dirty="0">
                <a:solidFill>
                  <a:srgbClr val="E1221A"/>
                </a:solidFill>
                <a:latin typeface="Arial"/>
                <a:cs typeface="Arial"/>
              </a:rPr>
              <a:t>modifies  </a:t>
            </a:r>
            <a:r>
              <a:rPr sz="2000" spc="15" dirty="0">
                <a:solidFill>
                  <a:srgbClr val="E1221A"/>
                </a:solidFill>
                <a:latin typeface="Arial"/>
                <a:cs typeface="Arial"/>
              </a:rPr>
              <a:t>this</a:t>
            </a:r>
            <a:r>
              <a:rPr sz="2000" spc="55" dirty="0">
                <a:solidFill>
                  <a:srgbClr val="E1221A"/>
                </a:solidFill>
                <a:latin typeface="Arial"/>
                <a:cs typeface="Arial"/>
              </a:rPr>
              <a:t> </a:t>
            </a:r>
            <a:r>
              <a:rPr sz="2000" spc="25" dirty="0">
                <a:solidFill>
                  <a:srgbClr val="E1221A"/>
                </a:solidFill>
                <a:latin typeface="Arial"/>
                <a:cs typeface="Arial"/>
              </a:rPr>
              <a:t>one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62611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Understanding </a:t>
            </a:r>
            <a:r>
              <a:rPr spc="50" dirty="0"/>
              <a:t>the </a:t>
            </a:r>
            <a:r>
              <a:rPr spc="-55" dirty="0"/>
              <a:t>YANG </a:t>
            </a:r>
            <a:r>
              <a:rPr spc="40" dirty="0"/>
              <a:t>Modules</a:t>
            </a:r>
            <a:r>
              <a:rPr spc="140" dirty="0"/>
              <a:t> </a:t>
            </a:r>
            <a:r>
              <a:rPr spc="15" dirty="0"/>
              <a:t>List</a:t>
            </a:r>
          </a:p>
        </p:txBody>
      </p:sp>
      <p:sp>
        <p:nvSpPr>
          <p:cNvPr id="5" name="object 5"/>
          <p:cNvSpPr/>
          <p:nvPr/>
        </p:nvSpPr>
        <p:spPr>
          <a:xfrm>
            <a:off x="3569970" y="961644"/>
            <a:ext cx="5133340" cy="3740785"/>
          </a:xfrm>
          <a:custGeom>
            <a:avLst/>
            <a:gdLst/>
            <a:ahLst/>
            <a:cxnLst/>
            <a:rect l="l" t="t" r="r" b="b"/>
            <a:pathLst>
              <a:path w="5133340" h="3740785">
                <a:moveTo>
                  <a:pt x="5132832" y="0"/>
                </a:moveTo>
                <a:lnTo>
                  <a:pt x="0" y="0"/>
                </a:lnTo>
                <a:lnTo>
                  <a:pt x="0" y="3740658"/>
                </a:lnTo>
                <a:lnTo>
                  <a:pt x="5132832" y="3740658"/>
                </a:lnTo>
                <a:lnTo>
                  <a:pt x="5132832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57435" y="973099"/>
            <a:ext cx="5054600" cy="3509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170"/>
              </a:lnSpc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{"ietf-yang-library:modules-state": {"module":</a:t>
            </a:r>
            <a:r>
              <a:rPr sz="1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[</a:t>
            </a:r>
            <a:endParaRPr sz="1000" dirty="0">
              <a:latin typeface="Courier New"/>
              <a:cs typeface="Courier New"/>
            </a:endParaRPr>
          </a:p>
          <a:p>
            <a:pPr marL="241300">
              <a:lnSpc>
                <a:spcPts val="1140"/>
              </a:lnSpc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1000" dirty="0">
              <a:latin typeface="Courier New"/>
              <a:cs typeface="Courier New"/>
            </a:endParaRPr>
          </a:p>
          <a:p>
            <a:pPr marL="317500">
              <a:lnSpc>
                <a:spcPts val="1140"/>
              </a:lnSpc>
            </a:pPr>
            <a:r>
              <a:rPr sz="1000" spc="-5" dirty="0">
                <a:solidFill>
                  <a:srgbClr val="74BE4A"/>
                </a:solidFill>
                <a:latin typeface="Courier New"/>
                <a:cs typeface="Courier New"/>
              </a:rPr>
              <a:t>"name":</a:t>
            </a:r>
            <a:r>
              <a:rPr sz="1000" spc="-10" dirty="0">
                <a:solidFill>
                  <a:srgbClr val="74BE4A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4BE4A"/>
                </a:solidFill>
                <a:latin typeface="Courier New"/>
                <a:cs typeface="Courier New"/>
              </a:rPr>
              <a:t>"ietf-ip",</a:t>
            </a:r>
            <a:endParaRPr sz="1000" dirty="0">
              <a:latin typeface="Courier New"/>
              <a:cs typeface="Courier New"/>
            </a:endParaRPr>
          </a:p>
          <a:p>
            <a:pPr marL="317500">
              <a:lnSpc>
                <a:spcPts val="1140"/>
              </a:lnSpc>
            </a:pPr>
            <a:r>
              <a:rPr sz="1000" spc="-5" dirty="0">
                <a:solidFill>
                  <a:srgbClr val="74BE4A"/>
                </a:solidFill>
                <a:latin typeface="Courier New"/>
                <a:cs typeface="Courier New"/>
              </a:rPr>
              <a:t>"revision":</a:t>
            </a:r>
            <a:r>
              <a:rPr sz="1000" spc="-10" dirty="0">
                <a:solidFill>
                  <a:srgbClr val="74BE4A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4BE4A"/>
                </a:solidFill>
                <a:latin typeface="Courier New"/>
                <a:cs typeface="Courier New"/>
              </a:rPr>
              <a:t>"2014-06-16",</a:t>
            </a:r>
            <a:endParaRPr sz="1000" dirty="0">
              <a:latin typeface="Courier New"/>
              <a:cs typeface="Courier New"/>
            </a:endParaRPr>
          </a:p>
          <a:p>
            <a:pPr marL="316865" marR="614045">
              <a:lnSpc>
                <a:spcPts val="1140"/>
              </a:lnSpc>
              <a:spcBef>
                <a:spcPts val="60"/>
              </a:spcBef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"schema": "https://10.10.20.48:443/restconf/tailf/..",  </a:t>
            </a:r>
            <a:r>
              <a:rPr sz="1000" spc="-5" dirty="0">
                <a:solidFill>
                  <a:srgbClr val="00BBEB"/>
                </a:solidFill>
                <a:latin typeface="Courier New"/>
                <a:cs typeface="Courier New"/>
              </a:rPr>
              <a:t>"namespace": "urn:ietf:params:xml:ns:yang:ietf-ip"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,  </a:t>
            </a:r>
            <a:r>
              <a:rPr sz="1000" spc="-5" dirty="0">
                <a:solidFill>
                  <a:srgbClr val="FAAB17"/>
                </a:solidFill>
                <a:latin typeface="Courier New"/>
                <a:cs typeface="Courier New"/>
              </a:rPr>
              <a:t>"feature":</a:t>
            </a:r>
            <a:r>
              <a:rPr sz="1000" spc="-10" dirty="0">
                <a:solidFill>
                  <a:srgbClr val="FAAB17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FAAB17"/>
                </a:solidFill>
                <a:latin typeface="Courier New"/>
                <a:cs typeface="Courier New"/>
              </a:rPr>
              <a:t>[</a:t>
            </a:r>
            <a:endParaRPr sz="1000" dirty="0">
              <a:latin typeface="Courier New"/>
              <a:cs typeface="Courier New"/>
            </a:endParaRPr>
          </a:p>
          <a:p>
            <a:pPr marL="393065" marR="2366645">
              <a:lnSpc>
                <a:spcPts val="1140"/>
              </a:lnSpc>
            </a:pPr>
            <a:r>
              <a:rPr sz="1000" spc="-5" dirty="0">
                <a:solidFill>
                  <a:srgbClr val="FAAB17"/>
                </a:solidFill>
                <a:latin typeface="Courier New"/>
                <a:cs typeface="Courier New"/>
              </a:rPr>
              <a:t>"ipv6-privacy-autoconf",  "ipv4-non-contiguous-netmasks"</a:t>
            </a:r>
            <a:endParaRPr sz="1000" dirty="0">
              <a:latin typeface="Courier New"/>
              <a:cs typeface="Courier New"/>
            </a:endParaRPr>
          </a:p>
          <a:p>
            <a:pPr marL="316865">
              <a:lnSpc>
                <a:spcPts val="1085"/>
              </a:lnSpc>
            </a:pPr>
            <a:r>
              <a:rPr sz="1000" spc="-5" dirty="0">
                <a:solidFill>
                  <a:srgbClr val="FAAB17"/>
                </a:solidFill>
                <a:latin typeface="Courier New"/>
                <a:cs typeface="Courier New"/>
              </a:rPr>
              <a:t>],</a:t>
            </a:r>
            <a:endParaRPr sz="1000" dirty="0">
              <a:latin typeface="Courier New"/>
              <a:cs typeface="Courier New"/>
            </a:endParaRPr>
          </a:p>
          <a:p>
            <a:pPr marL="316865">
              <a:lnSpc>
                <a:spcPts val="1140"/>
              </a:lnSpc>
            </a:pPr>
            <a:r>
              <a:rPr sz="1000" spc="-5" dirty="0">
                <a:solidFill>
                  <a:srgbClr val="E1221A"/>
                </a:solidFill>
                <a:latin typeface="Courier New"/>
                <a:cs typeface="Courier New"/>
              </a:rPr>
              <a:t>"deviation":</a:t>
            </a:r>
            <a:r>
              <a:rPr sz="1000" spc="-10" dirty="0">
                <a:solidFill>
                  <a:srgbClr val="E1221A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E1221A"/>
                </a:solidFill>
                <a:latin typeface="Courier New"/>
                <a:cs typeface="Courier New"/>
              </a:rPr>
              <a:t>[</a:t>
            </a:r>
            <a:endParaRPr sz="1000" dirty="0">
              <a:latin typeface="Courier New"/>
              <a:cs typeface="Courier New"/>
            </a:endParaRPr>
          </a:p>
          <a:p>
            <a:pPr marL="393065">
              <a:lnSpc>
                <a:spcPts val="1140"/>
              </a:lnSpc>
            </a:pPr>
            <a:r>
              <a:rPr sz="1000" dirty="0">
                <a:solidFill>
                  <a:srgbClr val="E1221A"/>
                </a:solidFill>
                <a:latin typeface="Courier New"/>
                <a:cs typeface="Courier New"/>
              </a:rPr>
              <a:t>{</a:t>
            </a:r>
            <a:endParaRPr sz="1000" dirty="0">
              <a:latin typeface="Courier New"/>
              <a:cs typeface="Courier New"/>
            </a:endParaRPr>
          </a:p>
          <a:p>
            <a:pPr marL="469265" marR="1757045">
              <a:lnSpc>
                <a:spcPts val="1140"/>
              </a:lnSpc>
              <a:spcBef>
                <a:spcPts val="60"/>
              </a:spcBef>
            </a:pPr>
            <a:r>
              <a:rPr sz="1000" spc="-5" dirty="0">
                <a:solidFill>
                  <a:srgbClr val="E1221A"/>
                </a:solidFill>
                <a:latin typeface="Courier New"/>
                <a:cs typeface="Courier New"/>
              </a:rPr>
              <a:t>"name": "cisco-xe-ietf-ip-deviation",  "revision":</a:t>
            </a:r>
            <a:r>
              <a:rPr sz="1000" spc="-10" dirty="0">
                <a:solidFill>
                  <a:srgbClr val="E1221A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E1221A"/>
                </a:solidFill>
                <a:latin typeface="Courier New"/>
                <a:cs typeface="Courier New"/>
              </a:rPr>
              <a:t>"2016-08-10"</a:t>
            </a:r>
            <a:endParaRPr sz="1000" dirty="0">
              <a:latin typeface="Courier New"/>
              <a:cs typeface="Courier New"/>
            </a:endParaRPr>
          </a:p>
          <a:p>
            <a:pPr marR="4576445" algn="r">
              <a:lnSpc>
                <a:spcPts val="1085"/>
              </a:lnSpc>
            </a:pPr>
            <a:r>
              <a:rPr sz="1000" dirty="0">
                <a:solidFill>
                  <a:srgbClr val="E1221A"/>
                </a:solidFill>
                <a:latin typeface="Courier New"/>
                <a:cs typeface="Courier New"/>
              </a:rPr>
              <a:t>}</a:t>
            </a:r>
            <a:endParaRPr sz="1000" dirty="0">
              <a:latin typeface="Courier New"/>
              <a:cs typeface="Courier New"/>
            </a:endParaRPr>
          </a:p>
          <a:p>
            <a:pPr marR="4576445" algn="r">
              <a:lnSpc>
                <a:spcPts val="1140"/>
              </a:lnSpc>
            </a:pPr>
            <a:r>
              <a:rPr sz="1000" spc="-5" dirty="0">
                <a:solidFill>
                  <a:srgbClr val="E1221A"/>
                </a:solidFill>
                <a:latin typeface="Courier New"/>
                <a:cs typeface="Courier New"/>
              </a:rPr>
              <a:t>]</a:t>
            </a: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endParaRPr sz="1000" dirty="0">
              <a:latin typeface="Courier New"/>
              <a:cs typeface="Courier New"/>
            </a:endParaRPr>
          </a:p>
          <a:p>
            <a:pPr marL="316865">
              <a:lnSpc>
                <a:spcPts val="114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"conformance-type":</a:t>
            </a:r>
            <a:r>
              <a:rPr sz="1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"implement"</a:t>
            </a:r>
            <a:endParaRPr sz="1000" dirty="0">
              <a:latin typeface="Courier New"/>
              <a:cs typeface="Courier New"/>
            </a:endParaRPr>
          </a:p>
          <a:p>
            <a:pPr marL="240665">
              <a:lnSpc>
                <a:spcPts val="114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},</a:t>
            </a:r>
            <a:endParaRPr sz="1000" dirty="0">
              <a:latin typeface="Courier New"/>
              <a:cs typeface="Courier New"/>
            </a:endParaRPr>
          </a:p>
          <a:p>
            <a:pPr marL="240665">
              <a:lnSpc>
                <a:spcPts val="1140"/>
              </a:lnSpc>
            </a:pPr>
            <a:r>
              <a:rPr sz="1000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endParaRPr sz="1000" dirty="0">
              <a:latin typeface="Courier New"/>
              <a:cs typeface="Courier New"/>
            </a:endParaRPr>
          </a:p>
          <a:p>
            <a:pPr marL="316865" marR="1909445">
              <a:lnSpc>
                <a:spcPts val="1140"/>
              </a:lnSpc>
              <a:spcBef>
                <a:spcPts val="55"/>
              </a:spcBef>
            </a:pPr>
            <a:r>
              <a:rPr sz="1000" spc="-5" dirty="0">
                <a:solidFill>
                  <a:srgbClr val="74BE4A"/>
                </a:solidFill>
                <a:latin typeface="Courier New"/>
                <a:cs typeface="Courier New"/>
              </a:rPr>
              <a:t>"name": "cisco-xe-ietf-ip-deviation",  "revision":</a:t>
            </a:r>
            <a:r>
              <a:rPr sz="1000" spc="-10" dirty="0">
                <a:solidFill>
                  <a:srgbClr val="74BE4A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74BE4A"/>
                </a:solidFill>
                <a:latin typeface="Courier New"/>
                <a:cs typeface="Courier New"/>
              </a:rPr>
              <a:t>"2016-08-10",</a:t>
            </a:r>
            <a:endParaRPr sz="1000" dirty="0">
              <a:latin typeface="Courier New"/>
              <a:cs typeface="Courier New"/>
            </a:endParaRPr>
          </a:p>
          <a:p>
            <a:pPr marL="316230" marR="5080">
              <a:lnSpc>
                <a:spcPts val="1140"/>
              </a:lnSpc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"schema": "https://10.10.20.48:443/restconf/tailf/...",  </a:t>
            </a:r>
            <a:r>
              <a:rPr sz="1000" spc="-5" dirty="0">
                <a:solidFill>
                  <a:srgbClr val="00BBEB"/>
                </a:solidFill>
                <a:latin typeface="Courier New"/>
                <a:cs typeface="Courier New"/>
              </a:rPr>
              <a:t>"namespace": </a:t>
            </a:r>
            <a:r>
              <a:rPr sz="1000" spc="-5" dirty="0">
                <a:solidFill>
                  <a:srgbClr val="00BBEB"/>
                </a:solidFill>
                <a:latin typeface="Courier New"/>
                <a:cs typeface="Courier New"/>
                <a:hlinkClick r:id="rId2"/>
              </a:rPr>
              <a:t>"http://cisco.com/ns/cisco</a:t>
            </a:r>
            <a:r>
              <a:rPr sz="1000" spc="-5" dirty="0">
                <a:solidFill>
                  <a:srgbClr val="00BBEB"/>
                </a:solidFill>
                <a:latin typeface="Courier New"/>
                <a:cs typeface="Courier New"/>
              </a:rPr>
              <a:t>-</a:t>
            </a:r>
            <a:r>
              <a:rPr sz="1000" spc="-5" dirty="0">
                <a:solidFill>
                  <a:srgbClr val="00BBEB"/>
                </a:solidFill>
                <a:latin typeface="Courier New"/>
                <a:cs typeface="Courier New"/>
                <a:hlinkClick r:id="rId2"/>
              </a:rPr>
              <a:t>xe-ietf-ip-deviation", </a:t>
            </a:r>
            <a:r>
              <a:rPr sz="1000" spc="-5" dirty="0">
                <a:solidFill>
                  <a:srgbClr val="00BBEB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"conformance-type":</a:t>
            </a:r>
            <a:r>
              <a:rPr sz="100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"implement"</a:t>
            </a:r>
            <a:endParaRPr sz="10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56671" y="4448660"/>
            <a:ext cx="33083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FFFFFF"/>
                </a:solidFill>
                <a:latin typeface="Courier New"/>
                <a:cs typeface="Courier New"/>
              </a:rPr>
              <a:t>}]}}</a:t>
            </a:r>
            <a:endParaRPr sz="10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34970510"/>
      </p:ext>
    </p:extLst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12065">
              <a:lnSpc>
                <a:spcPct val="100000"/>
              </a:lnSpc>
              <a:spcBef>
                <a:spcPts val="1100"/>
              </a:spcBef>
              <a:buSzPct val="78125"/>
              <a:tabLst>
                <a:tab pos="182880" algn="l"/>
              </a:tabLst>
            </a:pPr>
            <a:r>
              <a:rPr lang="en-IN" sz="3600" b="1" spc="50" dirty="0">
                <a:solidFill>
                  <a:schemeClr val="tx1"/>
                </a:solidFill>
              </a:rPr>
              <a:t>Automate</a:t>
            </a:r>
            <a:r>
              <a:rPr lang="en-IN" sz="3600" b="1" spc="30" dirty="0">
                <a:solidFill>
                  <a:schemeClr val="tx1"/>
                </a:solidFill>
              </a:rPr>
              <a:t> </a:t>
            </a:r>
            <a:r>
              <a:rPr lang="en-IN" sz="3600" b="1" spc="65" dirty="0">
                <a:solidFill>
                  <a:schemeClr val="tx1"/>
                </a:solidFill>
              </a:rPr>
              <a:t>Network </a:t>
            </a:r>
            <a:br>
              <a:rPr lang="en-IN" sz="3600" b="1" spc="65" dirty="0">
                <a:solidFill>
                  <a:schemeClr val="tx1"/>
                </a:solidFill>
              </a:rPr>
            </a:br>
            <a:r>
              <a:rPr lang="en-IN" sz="3600" b="1" spc="75" dirty="0">
                <a:solidFill>
                  <a:schemeClr val="tx1"/>
                </a:solidFill>
              </a:rPr>
              <a:t>with </a:t>
            </a:r>
            <a:r>
              <a:rPr lang="en-IN" sz="3600" b="1" spc="-120" dirty="0">
                <a:solidFill>
                  <a:schemeClr val="tx1"/>
                </a:solidFill>
              </a:rPr>
              <a:t>RESTCONF</a:t>
            </a:r>
            <a:endParaRPr lang="en-IN" sz="36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90808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939" y="1291678"/>
            <a:ext cx="7056120" cy="836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905" indent="-116839">
              <a:lnSpc>
                <a:spcPts val="1810"/>
              </a:lnSpc>
              <a:spcBef>
                <a:spcPts val="100"/>
              </a:spcBef>
              <a:buClr>
                <a:srgbClr val="282828"/>
              </a:buClr>
              <a:buSzPct val="59375"/>
              <a:buFont typeface="Arial"/>
              <a:buChar char="•"/>
              <a:tabLst>
                <a:tab pos="129539" algn="l"/>
              </a:tabLst>
            </a:pPr>
            <a:r>
              <a:rPr sz="1600" spc="-85" dirty="0">
                <a:solidFill>
                  <a:srgbClr val="1E4470"/>
                </a:solidFill>
                <a:latin typeface="Arial"/>
                <a:cs typeface="Arial"/>
              </a:rPr>
              <a:t>GET</a:t>
            </a:r>
            <a:endParaRPr sz="1600">
              <a:latin typeface="Arial"/>
              <a:cs typeface="Arial"/>
            </a:endParaRPr>
          </a:p>
          <a:p>
            <a:pPr marL="128905">
              <a:lnSpc>
                <a:spcPts val="1510"/>
              </a:lnSpc>
            </a:pPr>
            <a:r>
              <a:rPr sz="1350" spc="-5" dirty="0">
                <a:solidFill>
                  <a:srgbClr val="282828"/>
                </a:solidFill>
                <a:latin typeface="Courier New"/>
                <a:cs typeface="Courier New"/>
              </a:rPr>
              <a:t>restconf/data/ietf-interfaces:interfaces/interface=GigabitEthernet2</a:t>
            </a:r>
            <a:endParaRPr sz="1350">
              <a:latin typeface="Courier New"/>
              <a:cs typeface="Courier New"/>
            </a:endParaRPr>
          </a:p>
          <a:p>
            <a:pPr marL="128905" indent="-116839">
              <a:lnSpc>
                <a:spcPct val="100000"/>
              </a:lnSpc>
              <a:spcBef>
                <a:spcPts val="1150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spc="20" dirty="0">
                <a:solidFill>
                  <a:srgbClr val="676767"/>
                </a:solidFill>
                <a:latin typeface="Arial"/>
                <a:cs typeface="Arial"/>
              </a:rPr>
              <a:t>Configure </a:t>
            </a:r>
            <a:r>
              <a:rPr sz="1600" spc="15" dirty="0">
                <a:solidFill>
                  <a:srgbClr val="676767"/>
                </a:solidFill>
                <a:latin typeface="Arial"/>
                <a:cs typeface="Arial"/>
              </a:rPr>
              <a:t>Auth </a:t>
            </a:r>
            <a:r>
              <a:rPr sz="1600" spc="10" dirty="0">
                <a:solidFill>
                  <a:srgbClr val="676767"/>
                </a:solidFill>
                <a:latin typeface="Arial"/>
                <a:cs typeface="Arial"/>
              </a:rPr>
              <a:t>and</a:t>
            </a:r>
            <a:r>
              <a:rPr sz="1600" spc="55" dirty="0">
                <a:solidFill>
                  <a:srgbClr val="676767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676767"/>
                </a:solidFill>
                <a:latin typeface="Arial"/>
                <a:cs typeface="Arial"/>
              </a:rPr>
              <a:t>Headers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39312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Getting Interface</a:t>
            </a:r>
            <a:r>
              <a:rPr spc="45" dirty="0"/>
              <a:t> </a:t>
            </a:r>
            <a:r>
              <a:rPr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876800" y="1737360"/>
            <a:ext cx="3691890" cy="2941320"/>
            <a:chOff x="4876800" y="1737360"/>
            <a:chExt cx="3691890" cy="2941320"/>
          </a:xfrm>
        </p:grpSpPr>
        <p:sp>
          <p:nvSpPr>
            <p:cNvPr id="5" name="object 5"/>
            <p:cNvSpPr/>
            <p:nvPr/>
          </p:nvSpPr>
          <p:spPr>
            <a:xfrm>
              <a:off x="4895850" y="1737360"/>
              <a:ext cx="3656698" cy="29408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67477" y="1793748"/>
              <a:ext cx="3582670" cy="195580"/>
            </a:xfrm>
            <a:custGeom>
              <a:avLst/>
              <a:gdLst/>
              <a:ahLst/>
              <a:cxnLst/>
              <a:rect l="l" t="t" r="r" b="b"/>
              <a:pathLst>
                <a:path w="3582670" h="195580">
                  <a:moveTo>
                    <a:pt x="0" y="0"/>
                  </a:moveTo>
                  <a:lnTo>
                    <a:pt x="3582162" y="0"/>
                  </a:lnTo>
                  <a:lnTo>
                    <a:pt x="3582162" y="195072"/>
                  </a:lnTo>
                  <a:lnTo>
                    <a:pt x="0" y="19507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5850" y="2381250"/>
              <a:ext cx="3653790" cy="455295"/>
            </a:xfrm>
            <a:custGeom>
              <a:avLst/>
              <a:gdLst/>
              <a:ahLst/>
              <a:cxnLst/>
              <a:rect l="l" t="t" r="r" b="b"/>
              <a:pathLst>
                <a:path w="3653790" h="455294">
                  <a:moveTo>
                    <a:pt x="0" y="0"/>
                  </a:moveTo>
                  <a:lnTo>
                    <a:pt x="3653790" y="0"/>
                  </a:lnTo>
                  <a:lnTo>
                    <a:pt x="3653790" y="454913"/>
                  </a:lnTo>
                  <a:lnTo>
                    <a:pt x="0" y="454913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86096800"/>
      </p:ext>
    </p:extLst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939" y="1147597"/>
            <a:ext cx="7056120" cy="1579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905" indent="-116839">
              <a:lnSpc>
                <a:spcPts val="1810"/>
              </a:lnSpc>
              <a:spcBef>
                <a:spcPts val="100"/>
              </a:spcBef>
              <a:buClr>
                <a:srgbClr val="282828"/>
              </a:buClr>
              <a:buSzPct val="59375"/>
              <a:buFont typeface="Arial"/>
              <a:buChar char="•"/>
              <a:tabLst>
                <a:tab pos="129539" algn="l"/>
              </a:tabLst>
            </a:pPr>
            <a:r>
              <a:rPr sz="1600" spc="-40" dirty="0">
                <a:solidFill>
                  <a:srgbClr val="1E4470"/>
                </a:solidFill>
                <a:latin typeface="Arial"/>
                <a:cs typeface="Arial"/>
              </a:rPr>
              <a:t>PUT</a:t>
            </a:r>
            <a:endParaRPr sz="1600">
              <a:latin typeface="Arial"/>
              <a:cs typeface="Arial"/>
            </a:endParaRPr>
          </a:p>
          <a:p>
            <a:pPr marL="128905">
              <a:lnSpc>
                <a:spcPts val="1510"/>
              </a:lnSpc>
            </a:pPr>
            <a:r>
              <a:rPr sz="1350" spc="-5" dirty="0">
                <a:solidFill>
                  <a:srgbClr val="282828"/>
                </a:solidFill>
                <a:latin typeface="Courier New"/>
                <a:cs typeface="Courier New"/>
              </a:rPr>
              <a:t>restconf/data/ietf-interfaces:interfaces/interface=GigabitEthernet2</a:t>
            </a:r>
            <a:endParaRPr sz="1350">
              <a:latin typeface="Courier New"/>
              <a:cs typeface="Courier New"/>
            </a:endParaRPr>
          </a:p>
          <a:p>
            <a:pPr marL="128905" indent="-116839">
              <a:lnSpc>
                <a:spcPct val="100000"/>
              </a:lnSpc>
              <a:spcBef>
                <a:spcPts val="1150"/>
              </a:spcBef>
              <a:buSzPct val="59375"/>
              <a:buChar char="•"/>
              <a:tabLst>
                <a:tab pos="129539" algn="l"/>
              </a:tabLst>
            </a:pP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Configure 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Auth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1600" spc="5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Headers</a:t>
            </a:r>
            <a:endParaRPr sz="160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1000"/>
              </a:spcBef>
              <a:buSzPct val="59375"/>
              <a:buChar char="•"/>
              <a:tabLst>
                <a:tab pos="129539" algn="l"/>
              </a:tabLst>
            </a:pP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Configure 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Body</a:t>
            </a:r>
            <a:r>
              <a:rPr sz="160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(raw)</a:t>
            </a:r>
            <a:endParaRPr sz="160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1000"/>
              </a:spcBef>
              <a:buSzPct val="59375"/>
              <a:buChar char="•"/>
              <a:tabLst>
                <a:tab pos="129539" algn="l"/>
              </a:tabLst>
            </a:pP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Send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and </a:t>
            </a:r>
            <a:r>
              <a:rPr sz="1600" spc="35" dirty="0">
                <a:solidFill>
                  <a:srgbClr val="676767"/>
                </a:solidFill>
                <a:latin typeface="Arial"/>
                <a:cs typeface="Arial"/>
              </a:rPr>
              <a:t>check </a:t>
            </a:r>
            <a:r>
              <a:rPr sz="1600" spc="10" dirty="0">
                <a:solidFill>
                  <a:srgbClr val="676767"/>
                </a:solidFill>
                <a:latin typeface="Arial"/>
                <a:cs typeface="Arial"/>
              </a:rPr>
              <a:t>status</a:t>
            </a:r>
            <a:r>
              <a:rPr sz="1600" spc="50" dirty="0">
                <a:solidFill>
                  <a:srgbClr val="676767"/>
                </a:solidFill>
                <a:latin typeface="Arial"/>
                <a:cs typeface="Arial"/>
              </a:rPr>
              <a:t> code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46278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Configuring </a:t>
            </a:r>
            <a:r>
              <a:rPr spc="30" dirty="0"/>
              <a:t>Interface</a:t>
            </a:r>
            <a:r>
              <a:rPr spc="35" dirty="0"/>
              <a:t> </a:t>
            </a:r>
            <a:r>
              <a:rPr dirty="0"/>
              <a:t>Details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469129" y="1722882"/>
            <a:ext cx="4192904" cy="2903855"/>
            <a:chOff x="4469129" y="1722882"/>
            <a:chExt cx="4192904" cy="2903855"/>
          </a:xfrm>
        </p:grpSpPr>
        <p:sp>
          <p:nvSpPr>
            <p:cNvPr id="5" name="object 5"/>
            <p:cNvSpPr/>
            <p:nvPr/>
          </p:nvSpPr>
          <p:spPr>
            <a:xfrm>
              <a:off x="4488179" y="1724409"/>
              <a:ext cx="3824439" cy="29019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03719" y="4075176"/>
              <a:ext cx="1702701" cy="4643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75144" y="4046601"/>
              <a:ext cx="1758314" cy="519430"/>
            </a:xfrm>
            <a:custGeom>
              <a:avLst/>
              <a:gdLst/>
              <a:ahLst/>
              <a:cxnLst/>
              <a:rect l="l" t="t" r="r" b="b"/>
              <a:pathLst>
                <a:path w="1758315" h="519429">
                  <a:moveTo>
                    <a:pt x="0" y="0"/>
                  </a:moveTo>
                  <a:lnTo>
                    <a:pt x="1757933" y="0"/>
                  </a:lnTo>
                  <a:lnTo>
                    <a:pt x="1757933" y="518922"/>
                  </a:lnTo>
                  <a:lnTo>
                    <a:pt x="0" y="518922"/>
                  </a:lnTo>
                  <a:lnTo>
                    <a:pt x="0" y="0"/>
                  </a:lnTo>
                  <a:close/>
                </a:path>
              </a:pathLst>
            </a:custGeom>
            <a:ln w="57150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88179" y="1741932"/>
              <a:ext cx="3822700" cy="197485"/>
            </a:xfrm>
            <a:custGeom>
              <a:avLst/>
              <a:gdLst/>
              <a:ahLst/>
              <a:cxnLst/>
              <a:rect l="l" t="t" r="r" b="b"/>
              <a:pathLst>
                <a:path w="3822700" h="197485">
                  <a:moveTo>
                    <a:pt x="0" y="0"/>
                  </a:moveTo>
                  <a:lnTo>
                    <a:pt x="3822191" y="0"/>
                  </a:lnTo>
                  <a:lnTo>
                    <a:pt x="3822191" y="197357"/>
                  </a:lnTo>
                  <a:lnTo>
                    <a:pt x="0" y="197357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11242" y="2903601"/>
              <a:ext cx="614045" cy="0"/>
            </a:xfrm>
            <a:custGeom>
              <a:avLst/>
              <a:gdLst/>
              <a:ahLst/>
              <a:cxnLst/>
              <a:rect l="l" t="t" r="r" b="b"/>
              <a:pathLst>
                <a:path w="614045">
                  <a:moveTo>
                    <a:pt x="0" y="0"/>
                  </a:moveTo>
                  <a:lnTo>
                    <a:pt x="613841" y="0"/>
                  </a:lnTo>
                </a:path>
              </a:pathLst>
            </a:custGeom>
            <a:ln w="57150">
              <a:solidFill>
                <a:srgbClr val="00B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53622" y="2803601"/>
              <a:ext cx="172085" cy="200025"/>
            </a:xfrm>
            <a:custGeom>
              <a:avLst/>
              <a:gdLst/>
              <a:ahLst/>
              <a:cxnLst/>
              <a:rect l="l" t="t" r="r" b="b"/>
              <a:pathLst>
                <a:path w="172085" h="200025">
                  <a:moveTo>
                    <a:pt x="12" y="200025"/>
                  </a:moveTo>
                  <a:lnTo>
                    <a:pt x="171462" y="99999"/>
                  </a:lnTo>
                  <a:lnTo>
                    <a:pt x="0" y="0"/>
                  </a:lnTo>
                </a:path>
              </a:pathLst>
            </a:custGeom>
            <a:ln w="57150">
              <a:solidFill>
                <a:srgbClr val="00B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90896" y="3473577"/>
              <a:ext cx="614045" cy="0"/>
            </a:xfrm>
            <a:custGeom>
              <a:avLst/>
              <a:gdLst/>
              <a:ahLst/>
              <a:cxnLst/>
              <a:rect l="l" t="t" r="r" b="b"/>
              <a:pathLst>
                <a:path w="614045">
                  <a:moveTo>
                    <a:pt x="0" y="0"/>
                  </a:moveTo>
                  <a:lnTo>
                    <a:pt x="613841" y="0"/>
                  </a:lnTo>
                </a:path>
              </a:pathLst>
            </a:custGeom>
            <a:ln w="57150">
              <a:solidFill>
                <a:srgbClr val="00B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33276" y="3373577"/>
              <a:ext cx="172085" cy="200025"/>
            </a:xfrm>
            <a:custGeom>
              <a:avLst/>
              <a:gdLst/>
              <a:ahLst/>
              <a:cxnLst/>
              <a:rect l="l" t="t" r="r" b="b"/>
              <a:pathLst>
                <a:path w="172085" h="200025">
                  <a:moveTo>
                    <a:pt x="12" y="200025"/>
                  </a:moveTo>
                  <a:lnTo>
                    <a:pt x="171462" y="99999"/>
                  </a:lnTo>
                  <a:lnTo>
                    <a:pt x="0" y="0"/>
                  </a:lnTo>
                </a:path>
              </a:pathLst>
            </a:custGeom>
            <a:ln w="57150">
              <a:solidFill>
                <a:srgbClr val="00B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61935313"/>
      </p:ext>
    </p:extLst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939" y="1083500"/>
            <a:ext cx="7056120" cy="1439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905" indent="-116839">
              <a:lnSpc>
                <a:spcPts val="1810"/>
              </a:lnSpc>
              <a:spcBef>
                <a:spcPts val="100"/>
              </a:spcBef>
              <a:buClr>
                <a:srgbClr val="282828"/>
              </a:buClr>
              <a:buSzPct val="59375"/>
              <a:buFont typeface="Arial"/>
              <a:buChar char="•"/>
              <a:tabLst>
                <a:tab pos="129539" algn="l"/>
              </a:tabLst>
            </a:pPr>
            <a:r>
              <a:rPr sz="1600" spc="-85" dirty="0">
                <a:solidFill>
                  <a:srgbClr val="1E4470"/>
                </a:solidFill>
                <a:latin typeface="Arial"/>
                <a:cs typeface="Arial"/>
              </a:rPr>
              <a:t>GET</a:t>
            </a:r>
            <a:endParaRPr sz="1600">
              <a:latin typeface="Arial"/>
              <a:cs typeface="Arial"/>
            </a:endParaRPr>
          </a:p>
          <a:p>
            <a:pPr marL="128905">
              <a:lnSpc>
                <a:spcPts val="1510"/>
              </a:lnSpc>
            </a:pPr>
            <a:r>
              <a:rPr sz="1350" spc="-5" dirty="0">
                <a:solidFill>
                  <a:srgbClr val="282828"/>
                </a:solidFill>
                <a:latin typeface="Courier New"/>
                <a:cs typeface="Courier New"/>
              </a:rPr>
              <a:t>restconf/data/ietf-interfaces:interfaces/interface=GigabitEthernet2</a:t>
            </a:r>
            <a:endParaRPr sz="1350">
              <a:latin typeface="Courier New"/>
              <a:cs typeface="Courier New"/>
            </a:endParaRPr>
          </a:p>
          <a:p>
            <a:pPr marL="128905" indent="-116839">
              <a:lnSpc>
                <a:spcPct val="100000"/>
              </a:lnSpc>
              <a:spcBef>
                <a:spcPts val="1150"/>
              </a:spcBef>
              <a:buSzPct val="59375"/>
              <a:buChar char="•"/>
              <a:tabLst>
                <a:tab pos="129539" algn="l"/>
              </a:tabLst>
            </a:pP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Configure 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Auth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1600" spc="5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Headers</a:t>
            </a:r>
            <a:endParaRPr sz="1600">
              <a:latin typeface="Arial"/>
              <a:cs typeface="Arial"/>
            </a:endParaRPr>
          </a:p>
          <a:p>
            <a:pPr marL="128905" marR="4039870" indent="-116839">
              <a:lnSpc>
                <a:spcPts val="1820"/>
              </a:lnSpc>
              <a:spcBef>
                <a:spcPts val="114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Check that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new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config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was 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successful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68345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Configuring </a:t>
            </a:r>
            <a:r>
              <a:rPr spc="30" dirty="0"/>
              <a:t>Interface </a:t>
            </a:r>
            <a:r>
              <a:rPr dirty="0"/>
              <a:t>Details </a:t>
            </a:r>
            <a:r>
              <a:rPr spc="580" dirty="0"/>
              <a:t>-</a:t>
            </a:r>
            <a:r>
              <a:rPr spc="120" dirty="0"/>
              <a:t> </a:t>
            </a:r>
            <a:r>
              <a:rPr spc="25" dirty="0"/>
              <a:t>Verification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14671" y="1725167"/>
            <a:ext cx="3815079" cy="2955925"/>
            <a:chOff x="4614671" y="1725167"/>
            <a:chExt cx="3815079" cy="2955925"/>
          </a:xfrm>
        </p:grpSpPr>
        <p:sp>
          <p:nvSpPr>
            <p:cNvPr id="5" name="object 5"/>
            <p:cNvSpPr/>
            <p:nvPr/>
          </p:nvSpPr>
          <p:spPr>
            <a:xfrm>
              <a:off x="4614671" y="1725167"/>
              <a:ext cx="3815041" cy="29558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23637" y="1778507"/>
              <a:ext cx="3686175" cy="192405"/>
            </a:xfrm>
            <a:custGeom>
              <a:avLst/>
              <a:gdLst/>
              <a:ahLst/>
              <a:cxnLst/>
              <a:rect l="l" t="t" r="r" b="b"/>
              <a:pathLst>
                <a:path w="3686175" h="192405">
                  <a:moveTo>
                    <a:pt x="0" y="0"/>
                  </a:moveTo>
                  <a:lnTo>
                    <a:pt x="3685794" y="0"/>
                  </a:lnTo>
                  <a:lnTo>
                    <a:pt x="3685794" y="192024"/>
                  </a:lnTo>
                  <a:lnTo>
                    <a:pt x="0" y="19202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794122" y="3039998"/>
              <a:ext cx="616585" cy="0"/>
            </a:xfrm>
            <a:custGeom>
              <a:avLst/>
              <a:gdLst/>
              <a:ahLst/>
              <a:cxnLst/>
              <a:rect l="l" t="t" r="r" b="b"/>
              <a:pathLst>
                <a:path w="616585">
                  <a:moveTo>
                    <a:pt x="0" y="0"/>
                  </a:moveTo>
                  <a:lnTo>
                    <a:pt x="616127" y="0"/>
                  </a:lnTo>
                </a:path>
              </a:pathLst>
            </a:custGeom>
            <a:ln w="57150">
              <a:solidFill>
                <a:srgbClr val="00B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38787" y="2939999"/>
              <a:ext cx="172085" cy="200025"/>
            </a:xfrm>
            <a:custGeom>
              <a:avLst/>
              <a:gdLst/>
              <a:ahLst/>
              <a:cxnLst/>
              <a:rect l="l" t="t" r="r" b="b"/>
              <a:pathLst>
                <a:path w="172085" h="200025">
                  <a:moveTo>
                    <a:pt x="12" y="200025"/>
                  </a:moveTo>
                  <a:lnTo>
                    <a:pt x="171462" y="99999"/>
                  </a:lnTo>
                  <a:lnTo>
                    <a:pt x="0" y="0"/>
                  </a:lnTo>
                </a:path>
              </a:pathLst>
            </a:custGeom>
            <a:ln w="57150">
              <a:solidFill>
                <a:srgbClr val="00B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34152" y="3569588"/>
              <a:ext cx="616585" cy="0"/>
            </a:xfrm>
            <a:custGeom>
              <a:avLst/>
              <a:gdLst/>
              <a:ahLst/>
              <a:cxnLst/>
              <a:rect l="l" t="t" r="r" b="b"/>
              <a:pathLst>
                <a:path w="616585">
                  <a:moveTo>
                    <a:pt x="0" y="0"/>
                  </a:moveTo>
                  <a:lnTo>
                    <a:pt x="616127" y="0"/>
                  </a:lnTo>
                </a:path>
              </a:pathLst>
            </a:custGeom>
            <a:ln w="57150">
              <a:solidFill>
                <a:srgbClr val="00B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78817" y="3469589"/>
              <a:ext cx="172085" cy="200025"/>
            </a:xfrm>
            <a:custGeom>
              <a:avLst/>
              <a:gdLst/>
              <a:ahLst/>
              <a:cxnLst/>
              <a:rect l="l" t="t" r="r" b="b"/>
              <a:pathLst>
                <a:path w="172085" h="200025">
                  <a:moveTo>
                    <a:pt x="12" y="200024"/>
                  </a:moveTo>
                  <a:lnTo>
                    <a:pt x="171462" y="99999"/>
                  </a:lnTo>
                  <a:lnTo>
                    <a:pt x="0" y="0"/>
                  </a:lnTo>
                </a:path>
              </a:pathLst>
            </a:custGeom>
            <a:ln w="57150">
              <a:solidFill>
                <a:srgbClr val="00B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8992543"/>
      </p:ext>
    </p:extLst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939" y="1083500"/>
            <a:ext cx="4372610" cy="836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905" indent="-116839">
              <a:lnSpc>
                <a:spcPts val="1810"/>
              </a:lnSpc>
              <a:spcBef>
                <a:spcPts val="100"/>
              </a:spcBef>
              <a:buClr>
                <a:srgbClr val="282828"/>
              </a:buClr>
              <a:buSzPct val="59375"/>
              <a:buFont typeface="Arial"/>
              <a:buChar char="•"/>
              <a:tabLst>
                <a:tab pos="129539" algn="l"/>
              </a:tabLst>
            </a:pPr>
            <a:r>
              <a:rPr sz="1600" spc="-35" dirty="0">
                <a:solidFill>
                  <a:srgbClr val="1E4470"/>
                </a:solidFill>
                <a:latin typeface="Arial"/>
                <a:cs typeface="Arial"/>
              </a:rPr>
              <a:t>POST</a:t>
            </a:r>
            <a:endParaRPr sz="1600">
              <a:latin typeface="Arial"/>
              <a:cs typeface="Arial"/>
            </a:endParaRPr>
          </a:p>
          <a:p>
            <a:pPr marL="128905">
              <a:lnSpc>
                <a:spcPts val="1510"/>
              </a:lnSpc>
            </a:pPr>
            <a:r>
              <a:rPr sz="1350" spc="-5" dirty="0">
                <a:solidFill>
                  <a:srgbClr val="282828"/>
                </a:solidFill>
                <a:latin typeface="Courier New"/>
                <a:cs typeface="Courier New"/>
              </a:rPr>
              <a:t>restconf/operations/cisco-ia:save-config/</a:t>
            </a:r>
            <a:endParaRPr sz="1350">
              <a:latin typeface="Courier New"/>
              <a:cs typeface="Courier New"/>
            </a:endParaRPr>
          </a:p>
          <a:p>
            <a:pPr marL="128905" indent="-116839">
              <a:lnSpc>
                <a:spcPct val="100000"/>
              </a:lnSpc>
              <a:spcBef>
                <a:spcPts val="1150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spc="20" dirty="0">
                <a:solidFill>
                  <a:srgbClr val="676767"/>
                </a:solidFill>
                <a:latin typeface="Arial"/>
                <a:cs typeface="Arial"/>
              </a:rPr>
              <a:t>Configure </a:t>
            </a:r>
            <a:r>
              <a:rPr sz="1600" spc="15" dirty="0">
                <a:solidFill>
                  <a:srgbClr val="676767"/>
                </a:solidFill>
                <a:latin typeface="Arial"/>
                <a:cs typeface="Arial"/>
              </a:rPr>
              <a:t>Auth </a:t>
            </a:r>
            <a:r>
              <a:rPr sz="1600" spc="10" dirty="0">
                <a:solidFill>
                  <a:srgbClr val="676767"/>
                </a:solidFill>
                <a:latin typeface="Arial"/>
                <a:cs typeface="Arial"/>
              </a:rPr>
              <a:t>and</a:t>
            </a:r>
            <a:r>
              <a:rPr sz="1600" spc="55" dirty="0">
                <a:solidFill>
                  <a:srgbClr val="676767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676767"/>
                </a:solidFill>
                <a:latin typeface="Arial"/>
                <a:cs typeface="Arial"/>
              </a:rPr>
              <a:t>Headers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75"/>
              </a:spcBef>
            </a:pPr>
            <a:r>
              <a:rPr spc="-10" dirty="0"/>
              <a:t>Save </a:t>
            </a:r>
            <a:r>
              <a:rPr spc="-20" dirty="0"/>
              <a:t>Running </a:t>
            </a:r>
            <a:r>
              <a:rPr spc="30" dirty="0"/>
              <a:t>Configuration </a:t>
            </a:r>
            <a:r>
              <a:rPr spc="85" dirty="0"/>
              <a:t>to </a:t>
            </a:r>
            <a:r>
              <a:rPr spc="30" dirty="0"/>
              <a:t>Startup </a:t>
            </a:r>
            <a:r>
              <a:rPr spc="-114" dirty="0"/>
              <a:t>RPC  </a:t>
            </a:r>
            <a:r>
              <a:rPr spc="25" dirty="0"/>
              <a:t>Operation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31435" y="1711451"/>
            <a:ext cx="4210050" cy="2867025"/>
            <a:chOff x="4631435" y="1711451"/>
            <a:chExt cx="4210050" cy="2867025"/>
          </a:xfrm>
        </p:grpSpPr>
        <p:sp>
          <p:nvSpPr>
            <p:cNvPr id="5" name="object 5"/>
            <p:cNvSpPr/>
            <p:nvPr/>
          </p:nvSpPr>
          <p:spPr>
            <a:xfrm>
              <a:off x="4659629" y="1711451"/>
              <a:ext cx="4162805" cy="28666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03063" y="1780793"/>
              <a:ext cx="4119879" cy="203200"/>
            </a:xfrm>
            <a:custGeom>
              <a:avLst/>
              <a:gdLst/>
              <a:ahLst/>
              <a:cxnLst/>
              <a:rect l="l" t="t" r="r" b="b"/>
              <a:pathLst>
                <a:path w="4119879" h="203200">
                  <a:moveTo>
                    <a:pt x="0" y="0"/>
                  </a:moveTo>
                  <a:lnTo>
                    <a:pt x="4119372" y="0"/>
                  </a:lnTo>
                  <a:lnTo>
                    <a:pt x="4119372" y="202692"/>
                  </a:lnTo>
                  <a:lnTo>
                    <a:pt x="0" y="202692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1E44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50485" y="2554985"/>
              <a:ext cx="4118610" cy="504825"/>
            </a:xfrm>
            <a:custGeom>
              <a:avLst/>
              <a:gdLst/>
              <a:ahLst/>
              <a:cxnLst/>
              <a:rect l="l" t="t" r="r" b="b"/>
              <a:pathLst>
                <a:path w="4118609" h="504825">
                  <a:moveTo>
                    <a:pt x="0" y="0"/>
                  </a:moveTo>
                  <a:lnTo>
                    <a:pt x="4118610" y="0"/>
                  </a:lnTo>
                  <a:lnTo>
                    <a:pt x="4118610" y="504444"/>
                  </a:lnTo>
                  <a:lnTo>
                    <a:pt x="0" y="504444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31755607"/>
      </p:ext>
    </p:extLst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12065">
              <a:lnSpc>
                <a:spcPct val="100000"/>
              </a:lnSpc>
              <a:spcBef>
                <a:spcPts val="1100"/>
              </a:spcBef>
              <a:buSzPct val="78125"/>
              <a:tabLst>
                <a:tab pos="182880" algn="l"/>
              </a:tabLst>
            </a:pPr>
            <a:r>
              <a:rPr lang="en-IN" sz="3600" b="1" spc="-120" dirty="0">
                <a:solidFill>
                  <a:schemeClr val="tx1"/>
                </a:solidFill>
              </a:rPr>
              <a:t>RESTCONF </a:t>
            </a:r>
            <a:r>
              <a:rPr lang="en-IN" sz="3600" b="1" spc="75" dirty="0">
                <a:solidFill>
                  <a:schemeClr val="tx1"/>
                </a:solidFill>
              </a:rPr>
              <a:t>with </a:t>
            </a:r>
            <a:br>
              <a:rPr lang="en-IN" sz="3600" b="1" spc="75" dirty="0">
                <a:solidFill>
                  <a:schemeClr val="tx1"/>
                </a:solidFill>
              </a:rPr>
            </a:br>
            <a:r>
              <a:rPr lang="en-IN" sz="3600" b="1" spc="15" dirty="0">
                <a:solidFill>
                  <a:schemeClr val="tx1"/>
                </a:solidFill>
              </a:rPr>
              <a:t>Python</a:t>
            </a:r>
            <a:endParaRPr lang="en-IN" sz="36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037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59594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" dirty="0"/>
              <a:t>Transport </a:t>
            </a:r>
            <a:r>
              <a:rPr spc="40" dirty="0"/>
              <a:t>(Protocol) </a:t>
            </a:r>
            <a:r>
              <a:rPr spc="10" dirty="0"/>
              <a:t>vs </a:t>
            </a:r>
            <a:r>
              <a:rPr spc="-20" dirty="0"/>
              <a:t>Data</a:t>
            </a:r>
            <a:r>
              <a:rPr spc="140" dirty="0"/>
              <a:t> </a:t>
            </a:r>
            <a:r>
              <a:rPr spc="45" dirty="0"/>
              <a:t>(Model)</a:t>
            </a:r>
          </a:p>
        </p:txBody>
      </p:sp>
      <p:sp>
        <p:nvSpPr>
          <p:cNvPr id="3" name="object 3"/>
          <p:cNvSpPr/>
          <p:nvPr/>
        </p:nvSpPr>
        <p:spPr>
          <a:xfrm>
            <a:off x="422148" y="1336547"/>
            <a:ext cx="8279892" cy="1532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6122" y="2893225"/>
            <a:ext cx="1835785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100" spc="-5" dirty="0">
                <a:solidFill>
                  <a:srgbClr val="5E5E5E"/>
                </a:solidFill>
                <a:latin typeface="Arial"/>
                <a:cs typeface="Arial"/>
              </a:rPr>
              <a:t>NETCONF</a:t>
            </a:r>
            <a:endParaRPr sz="21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100" spc="-5" dirty="0">
                <a:solidFill>
                  <a:srgbClr val="5E5E5E"/>
                </a:solidFill>
                <a:latin typeface="Arial"/>
                <a:cs typeface="Arial"/>
              </a:rPr>
              <a:t>RESTCONF</a:t>
            </a:r>
            <a:endParaRPr sz="210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r>
              <a:rPr sz="2100" spc="-5" dirty="0">
                <a:solidFill>
                  <a:srgbClr val="5E5E5E"/>
                </a:solidFill>
                <a:latin typeface="Arial"/>
                <a:cs typeface="Arial"/>
              </a:rPr>
              <a:t>gRPC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00413" y="2893225"/>
            <a:ext cx="11042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har char="•"/>
              <a:tabLst>
                <a:tab pos="355600" algn="l"/>
                <a:tab pos="356235" algn="l"/>
              </a:tabLst>
            </a:pPr>
            <a:r>
              <a:rPr sz="2100" spc="-160" dirty="0">
                <a:solidFill>
                  <a:srgbClr val="3795FF"/>
                </a:solidFill>
                <a:latin typeface="Arial"/>
                <a:cs typeface="Arial"/>
              </a:rPr>
              <a:t>Y</a:t>
            </a:r>
            <a:r>
              <a:rPr sz="2100" spc="-5" dirty="0">
                <a:solidFill>
                  <a:srgbClr val="3795FF"/>
                </a:solidFill>
                <a:latin typeface="Arial"/>
                <a:cs typeface="Arial"/>
              </a:rPr>
              <a:t>A</a:t>
            </a:r>
            <a:r>
              <a:rPr sz="2100" dirty="0">
                <a:solidFill>
                  <a:srgbClr val="3795FF"/>
                </a:solidFill>
                <a:latin typeface="Arial"/>
                <a:cs typeface="Arial"/>
              </a:rPr>
              <a:t>NG</a:t>
            </a:r>
            <a:endParaRPr sz="2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8000211"/>
      </p:ext>
    </p:extLst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939" y="1164729"/>
            <a:ext cx="3721735" cy="163957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8905" indent="-116839">
              <a:lnSpc>
                <a:spcPct val="100000"/>
              </a:lnSpc>
              <a:spcBef>
                <a:spcPts val="1100"/>
              </a:spcBef>
              <a:buClr>
                <a:srgbClr val="282828"/>
              </a:buClr>
              <a:buSzPct val="59375"/>
              <a:buFont typeface="Arial"/>
              <a:buChar char="•"/>
              <a:tabLst>
                <a:tab pos="129539" algn="l"/>
              </a:tabLst>
            </a:pP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Treat </a:t>
            </a:r>
            <a:r>
              <a:rPr sz="1600" dirty="0">
                <a:solidFill>
                  <a:srgbClr val="282828"/>
                </a:solidFill>
                <a:latin typeface="Arial"/>
                <a:cs typeface="Arial"/>
              </a:rPr>
              <a:t>like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other </a:t>
            </a: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“REST”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and </a:t>
            </a:r>
            <a:r>
              <a:rPr sz="1600" spc="-45" dirty="0">
                <a:solidFill>
                  <a:srgbClr val="282828"/>
                </a:solidFill>
                <a:latin typeface="Arial"/>
                <a:cs typeface="Arial"/>
              </a:rPr>
              <a:t>HTTP</a:t>
            </a:r>
            <a:r>
              <a:rPr sz="1600" spc="8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82828"/>
                </a:solidFill>
                <a:latin typeface="Arial"/>
                <a:cs typeface="Arial"/>
              </a:rPr>
              <a:t>APIs</a:t>
            </a:r>
            <a:endParaRPr sz="160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1000"/>
              </a:spcBef>
              <a:buSzPct val="59375"/>
              <a:buChar char="•"/>
              <a:tabLst>
                <a:tab pos="129539" algn="l"/>
              </a:tabLst>
            </a:pP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Core </a:t>
            </a: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Python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Library</a:t>
            </a:r>
            <a:endParaRPr sz="1600">
              <a:latin typeface="Arial"/>
              <a:cs typeface="Arial"/>
            </a:endParaRPr>
          </a:p>
          <a:p>
            <a:pPr marL="243840" lvl="1" indent="-111760">
              <a:lnSpc>
                <a:spcPct val="100000"/>
              </a:lnSpc>
              <a:spcBef>
                <a:spcPts val="530"/>
              </a:spcBef>
              <a:buSzPct val="58333"/>
              <a:buChar char="•"/>
              <a:tabLst>
                <a:tab pos="244475" algn="l"/>
              </a:tabLst>
            </a:pPr>
            <a:r>
              <a:rPr sz="1200" spc="5" dirty="0">
                <a:solidFill>
                  <a:srgbClr val="282828"/>
                </a:solidFill>
                <a:latin typeface="Arial"/>
                <a:cs typeface="Arial"/>
              </a:rPr>
              <a:t>urllib</a:t>
            </a:r>
            <a:r>
              <a:rPr sz="1200" spc="1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282828"/>
                </a:solidFill>
                <a:latin typeface="Arial"/>
                <a:cs typeface="Arial"/>
              </a:rPr>
              <a:t>(</a:t>
            </a:r>
            <a:r>
              <a:rPr sz="1200" u="sng" spc="1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urllib.request</a:t>
            </a:r>
            <a:r>
              <a:rPr sz="1200" spc="10" dirty="0">
                <a:solidFill>
                  <a:srgbClr val="282828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1000"/>
              </a:spcBef>
              <a:buSzPct val="59375"/>
              <a:buChar char="•"/>
              <a:tabLst>
                <a:tab pos="129539" algn="l"/>
              </a:tabLst>
            </a:pP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Other </a:t>
            </a:r>
            <a:r>
              <a:rPr sz="1600" spc="-45" dirty="0">
                <a:solidFill>
                  <a:srgbClr val="282828"/>
                </a:solidFill>
                <a:latin typeface="Arial"/>
                <a:cs typeface="Arial"/>
              </a:rPr>
              <a:t>HTTP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Library</a:t>
            </a:r>
            <a:endParaRPr sz="1600">
              <a:latin typeface="Arial"/>
              <a:cs typeface="Arial"/>
            </a:endParaRPr>
          </a:p>
          <a:p>
            <a:pPr marL="243840" lvl="1" indent="-111760">
              <a:lnSpc>
                <a:spcPct val="100000"/>
              </a:lnSpc>
              <a:spcBef>
                <a:spcPts val="535"/>
              </a:spcBef>
              <a:buClr>
                <a:srgbClr val="282828"/>
              </a:buClr>
              <a:buSzPct val="58333"/>
              <a:buChar char="•"/>
              <a:tabLst>
                <a:tab pos="244475" algn="l"/>
              </a:tabLst>
            </a:pPr>
            <a:r>
              <a:rPr sz="1200" u="sng" spc="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3"/>
              </a:rPr>
              <a:t>Requests: </a:t>
            </a:r>
            <a:r>
              <a:rPr sz="1200" u="sng" spc="3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3"/>
              </a:rPr>
              <a:t>http </a:t>
            </a:r>
            <a:r>
              <a:rPr sz="1200" u="sng" spc="2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3"/>
              </a:rPr>
              <a:t>for </a:t>
            </a:r>
            <a:r>
              <a:rPr sz="1200" u="sng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3"/>
              </a:rPr>
              <a:t>humans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51447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/>
              <a:t>Python Libraries </a:t>
            </a:r>
            <a:r>
              <a:rPr spc="65" dirty="0"/>
              <a:t>for</a:t>
            </a:r>
            <a:r>
              <a:rPr spc="110" dirty="0"/>
              <a:t> </a:t>
            </a:r>
            <a:r>
              <a:rPr spc="-110" dirty="0"/>
              <a:t>RESTCONF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199001" y="2629649"/>
            <a:ext cx="457200" cy="171450"/>
            <a:chOff x="4199001" y="2629649"/>
            <a:chExt cx="457200" cy="171450"/>
          </a:xfrm>
        </p:grpSpPr>
        <p:sp>
          <p:nvSpPr>
            <p:cNvPr id="5" name="object 5"/>
            <p:cNvSpPr/>
            <p:nvPr/>
          </p:nvSpPr>
          <p:spPr>
            <a:xfrm>
              <a:off x="4199001" y="2715387"/>
              <a:ext cx="314325" cy="0"/>
            </a:xfrm>
            <a:custGeom>
              <a:avLst/>
              <a:gdLst/>
              <a:ahLst/>
              <a:cxnLst/>
              <a:rect l="l" t="t" r="r" b="b"/>
              <a:pathLst>
                <a:path w="314325">
                  <a:moveTo>
                    <a:pt x="0" y="0"/>
                  </a:moveTo>
                  <a:lnTo>
                    <a:pt x="314325" y="0"/>
                  </a:lnTo>
                </a:path>
              </a:pathLst>
            </a:custGeom>
            <a:ln w="57150">
              <a:solidFill>
                <a:srgbClr val="6767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84738" y="2629649"/>
              <a:ext cx="172085" cy="171450"/>
            </a:xfrm>
            <a:custGeom>
              <a:avLst/>
              <a:gdLst/>
              <a:ahLst/>
              <a:cxnLst/>
              <a:rect l="l" t="t" r="r" b="b"/>
              <a:pathLst>
                <a:path w="172085" h="171450">
                  <a:moveTo>
                    <a:pt x="12" y="0"/>
                  </a:moveTo>
                  <a:lnTo>
                    <a:pt x="0" y="171450"/>
                  </a:lnTo>
                  <a:lnTo>
                    <a:pt x="171462" y="857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767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4717153" y="1563477"/>
            <a:ext cx="4126402" cy="21986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08060" y="4959784"/>
            <a:ext cx="168275" cy="129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" spc="25" dirty="0">
                <a:solidFill>
                  <a:srgbClr val="282828"/>
                </a:solidFill>
                <a:latin typeface="Arial"/>
                <a:cs typeface="Arial"/>
              </a:rPr>
              <a:t>84</a:t>
            </a:r>
            <a:endParaRPr sz="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5717671"/>
      </p:ext>
    </p:extLst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05400" y="1289303"/>
            <a:ext cx="3409315" cy="2738755"/>
            <a:chOff x="5105400" y="1289303"/>
            <a:chExt cx="3409315" cy="2738755"/>
          </a:xfrm>
        </p:grpSpPr>
        <p:sp>
          <p:nvSpPr>
            <p:cNvPr id="3" name="object 3"/>
            <p:cNvSpPr/>
            <p:nvPr/>
          </p:nvSpPr>
          <p:spPr>
            <a:xfrm>
              <a:off x="5105400" y="1289303"/>
              <a:ext cx="3409188" cy="27386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90578" y="2047773"/>
              <a:ext cx="538581" cy="8279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23939" y="1029208"/>
            <a:ext cx="3795395" cy="334708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8905" marR="76200" indent="-116839">
              <a:lnSpc>
                <a:spcPts val="2050"/>
              </a:lnSpc>
              <a:spcBef>
                <a:spcPts val="260"/>
              </a:spcBef>
              <a:buClr>
                <a:srgbClr val="282828"/>
              </a:buClr>
              <a:buSzPct val="58333"/>
              <a:buFont typeface="Arial"/>
              <a:buChar char="•"/>
              <a:tabLst>
                <a:tab pos="129539" algn="l"/>
              </a:tabLst>
            </a:pPr>
            <a:r>
              <a:rPr sz="1800" spc="-5" dirty="0">
                <a:solidFill>
                  <a:srgbClr val="282828"/>
                </a:solidFill>
                <a:latin typeface="Arial"/>
                <a:cs typeface="Arial"/>
              </a:rPr>
              <a:t>Per </a:t>
            </a:r>
            <a:r>
              <a:rPr sz="1800" spc="5" dirty="0">
                <a:solidFill>
                  <a:srgbClr val="282828"/>
                </a:solidFill>
                <a:latin typeface="Arial"/>
                <a:cs typeface="Arial"/>
              </a:rPr>
              <a:t>RFC8040 </a:t>
            </a:r>
            <a:r>
              <a:rPr sz="1800" spc="-70" dirty="0">
                <a:solidFill>
                  <a:srgbClr val="282828"/>
                </a:solidFill>
                <a:latin typeface="Arial"/>
                <a:cs typeface="Arial"/>
              </a:rPr>
              <a:t>RESTCONF </a:t>
            </a:r>
            <a:r>
              <a:rPr sz="1800" spc="20" dirty="0">
                <a:solidFill>
                  <a:srgbClr val="282828"/>
                </a:solidFill>
                <a:latin typeface="Arial"/>
                <a:cs typeface="Arial"/>
              </a:rPr>
              <a:t>requires  </a:t>
            </a:r>
            <a:r>
              <a:rPr sz="1800" spc="-50" dirty="0">
                <a:solidFill>
                  <a:srgbClr val="282828"/>
                </a:solidFill>
                <a:latin typeface="Arial"/>
                <a:cs typeface="Arial"/>
              </a:rPr>
              <a:t>HTTPS </a:t>
            </a:r>
            <a:r>
              <a:rPr sz="1800" spc="40" dirty="0">
                <a:solidFill>
                  <a:srgbClr val="282828"/>
                </a:solidFill>
                <a:latin typeface="Arial"/>
                <a:cs typeface="Arial"/>
              </a:rPr>
              <a:t>for</a:t>
            </a:r>
            <a:r>
              <a:rPr sz="1800" spc="10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282828"/>
                </a:solidFill>
                <a:latin typeface="Arial"/>
                <a:cs typeface="Arial"/>
              </a:rPr>
              <a:t>security</a:t>
            </a:r>
            <a:endParaRPr sz="1800">
              <a:latin typeface="Arial"/>
              <a:cs typeface="Arial"/>
            </a:endParaRPr>
          </a:p>
          <a:p>
            <a:pPr marL="128905" marR="867410" indent="-116839">
              <a:lnSpc>
                <a:spcPts val="2050"/>
              </a:lnSpc>
              <a:spcBef>
                <a:spcPts val="1100"/>
              </a:spcBef>
              <a:buSzPct val="58333"/>
              <a:buChar char="•"/>
              <a:tabLst>
                <a:tab pos="129539" algn="l"/>
              </a:tabLst>
            </a:pPr>
            <a:r>
              <a:rPr sz="1800" spc="-50" dirty="0">
                <a:solidFill>
                  <a:srgbClr val="282828"/>
                </a:solidFill>
                <a:latin typeface="Arial"/>
                <a:cs typeface="Arial"/>
              </a:rPr>
              <a:t>HTTPS </a:t>
            </a:r>
            <a:r>
              <a:rPr sz="1800" spc="15" dirty="0">
                <a:solidFill>
                  <a:srgbClr val="282828"/>
                </a:solidFill>
                <a:latin typeface="Arial"/>
                <a:cs typeface="Arial"/>
              </a:rPr>
              <a:t>leverages </a:t>
            </a:r>
            <a:r>
              <a:rPr sz="1800" dirty="0">
                <a:solidFill>
                  <a:srgbClr val="282828"/>
                </a:solidFill>
                <a:latin typeface="Arial"/>
                <a:cs typeface="Arial"/>
              </a:rPr>
              <a:t>SSL/TLS  </a:t>
            </a:r>
            <a:r>
              <a:rPr sz="1800" spc="30" dirty="0">
                <a:solidFill>
                  <a:srgbClr val="282828"/>
                </a:solidFill>
                <a:latin typeface="Arial"/>
                <a:cs typeface="Arial"/>
              </a:rPr>
              <a:t>certificates</a:t>
            </a:r>
            <a:r>
              <a:rPr sz="1800" spc="4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spc="50" dirty="0">
                <a:solidFill>
                  <a:srgbClr val="282828"/>
                </a:solidFill>
                <a:latin typeface="Arial"/>
                <a:cs typeface="Arial"/>
              </a:rPr>
              <a:t>to</a:t>
            </a:r>
            <a:endParaRPr sz="1800">
              <a:latin typeface="Arial"/>
              <a:cs typeface="Arial"/>
            </a:endParaRPr>
          </a:p>
          <a:p>
            <a:pPr marL="243840" marR="5080" lvl="1" indent="-111760">
              <a:lnSpc>
                <a:spcPts val="1710"/>
              </a:lnSpc>
              <a:spcBef>
                <a:spcPts val="595"/>
              </a:spcBef>
              <a:buSzPct val="60000"/>
              <a:buChar char="•"/>
              <a:tabLst>
                <a:tab pos="244475" algn="l"/>
              </a:tabLst>
            </a:pPr>
            <a:r>
              <a:rPr sz="1500" spc="5" dirty="0">
                <a:solidFill>
                  <a:srgbClr val="282828"/>
                </a:solidFill>
                <a:latin typeface="Arial"/>
                <a:cs typeface="Arial"/>
              </a:rPr>
              <a:t>Encrypt </a:t>
            </a:r>
            <a:r>
              <a:rPr sz="1500" spc="10" dirty="0">
                <a:solidFill>
                  <a:srgbClr val="282828"/>
                </a:solidFill>
                <a:latin typeface="Arial"/>
                <a:cs typeface="Arial"/>
              </a:rPr>
              <a:t>data </a:t>
            </a:r>
            <a:r>
              <a:rPr sz="1500" spc="25" dirty="0">
                <a:solidFill>
                  <a:srgbClr val="282828"/>
                </a:solidFill>
                <a:latin typeface="Arial"/>
                <a:cs typeface="Arial"/>
              </a:rPr>
              <a:t>transmitted </a:t>
            </a:r>
            <a:r>
              <a:rPr sz="1500" spc="40" dirty="0">
                <a:solidFill>
                  <a:srgbClr val="282828"/>
                </a:solidFill>
                <a:latin typeface="Arial"/>
                <a:cs typeface="Arial"/>
              </a:rPr>
              <a:t>between </a:t>
            </a:r>
            <a:r>
              <a:rPr sz="1500" spc="15" dirty="0">
                <a:solidFill>
                  <a:srgbClr val="282828"/>
                </a:solidFill>
                <a:latin typeface="Arial"/>
                <a:cs typeface="Arial"/>
              </a:rPr>
              <a:t>server  </a:t>
            </a:r>
            <a:r>
              <a:rPr sz="1500" spc="10" dirty="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1500" spc="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500" spc="20" dirty="0">
                <a:solidFill>
                  <a:srgbClr val="282828"/>
                </a:solidFill>
                <a:latin typeface="Arial"/>
                <a:cs typeface="Arial"/>
              </a:rPr>
              <a:t>client</a:t>
            </a:r>
            <a:endParaRPr sz="1500">
              <a:latin typeface="Arial"/>
              <a:cs typeface="Arial"/>
            </a:endParaRPr>
          </a:p>
          <a:p>
            <a:pPr marL="243840" lvl="1" indent="-111760">
              <a:lnSpc>
                <a:spcPct val="100000"/>
              </a:lnSpc>
              <a:spcBef>
                <a:spcPts val="465"/>
              </a:spcBef>
              <a:buSzPct val="60000"/>
              <a:buChar char="•"/>
              <a:tabLst>
                <a:tab pos="244475" algn="l"/>
              </a:tabLst>
            </a:pPr>
            <a:r>
              <a:rPr sz="1500" spc="5" dirty="0">
                <a:solidFill>
                  <a:srgbClr val="282828"/>
                </a:solidFill>
                <a:latin typeface="Arial"/>
                <a:cs typeface="Arial"/>
              </a:rPr>
              <a:t>Verify </a:t>
            </a:r>
            <a:r>
              <a:rPr sz="1500" spc="-30" dirty="0">
                <a:solidFill>
                  <a:srgbClr val="282828"/>
                </a:solidFill>
                <a:latin typeface="Arial"/>
                <a:cs typeface="Arial"/>
              </a:rPr>
              <a:t>a </a:t>
            </a:r>
            <a:r>
              <a:rPr sz="1500" spc="15" dirty="0">
                <a:solidFill>
                  <a:srgbClr val="282828"/>
                </a:solidFill>
                <a:latin typeface="Arial"/>
                <a:cs typeface="Arial"/>
              </a:rPr>
              <a:t>sites</a:t>
            </a:r>
            <a:r>
              <a:rPr sz="1500" spc="9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500" spc="20" dirty="0">
                <a:solidFill>
                  <a:srgbClr val="282828"/>
                </a:solidFill>
                <a:latin typeface="Arial"/>
                <a:cs typeface="Arial"/>
              </a:rPr>
              <a:t>identity</a:t>
            </a:r>
            <a:endParaRPr sz="1500">
              <a:latin typeface="Arial"/>
              <a:cs typeface="Arial"/>
            </a:endParaRPr>
          </a:p>
          <a:p>
            <a:pPr marL="128905" marR="165100" indent="-116839">
              <a:lnSpc>
                <a:spcPts val="2050"/>
              </a:lnSpc>
              <a:spcBef>
                <a:spcPts val="1160"/>
              </a:spcBef>
              <a:buSzPct val="58333"/>
              <a:buChar char="•"/>
              <a:tabLst>
                <a:tab pos="129539" algn="l"/>
              </a:tabLst>
            </a:pPr>
            <a:r>
              <a:rPr sz="1800" spc="10" dirty="0">
                <a:solidFill>
                  <a:srgbClr val="282828"/>
                </a:solidFill>
                <a:latin typeface="Arial"/>
                <a:cs typeface="Arial"/>
              </a:rPr>
              <a:t>Encryption </a:t>
            </a:r>
            <a:r>
              <a:rPr sz="1800" spc="30" dirty="0">
                <a:solidFill>
                  <a:srgbClr val="282828"/>
                </a:solidFill>
                <a:latin typeface="Arial"/>
                <a:cs typeface="Arial"/>
              </a:rPr>
              <a:t>accomplished </a:t>
            </a:r>
            <a:r>
              <a:rPr sz="1800" spc="25" dirty="0">
                <a:solidFill>
                  <a:srgbClr val="282828"/>
                </a:solidFill>
                <a:latin typeface="Arial"/>
                <a:cs typeface="Arial"/>
              </a:rPr>
              <a:t>through  </a:t>
            </a:r>
            <a:r>
              <a:rPr sz="1800" spc="15" dirty="0">
                <a:solidFill>
                  <a:srgbClr val="282828"/>
                </a:solidFill>
                <a:latin typeface="Arial"/>
                <a:cs typeface="Arial"/>
              </a:rPr>
              <a:t>Private/Public </a:t>
            </a:r>
            <a:r>
              <a:rPr sz="1800" spc="10" dirty="0">
                <a:solidFill>
                  <a:srgbClr val="282828"/>
                </a:solidFill>
                <a:latin typeface="Arial"/>
                <a:cs typeface="Arial"/>
              </a:rPr>
              <a:t>keys </a:t>
            </a:r>
            <a:r>
              <a:rPr sz="1800" spc="-5" dirty="0">
                <a:solidFill>
                  <a:srgbClr val="282828"/>
                </a:solidFill>
                <a:latin typeface="Arial"/>
                <a:cs typeface="Arial"/>
              </a:rPr>
              <a:t>in</a:t>
            </a:r>
            <a:r>
              <a:rPr sz="1800" spc="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282828"/>
                </a:solidFill>
                <a:latin typeface="Arial"/>
                <a:cs typeface="Arial"/>
              </a:rPr>
              <a:t>Certificate</a:t>
            </a:r>
            <a:endParaRPr sz="1800">
              <a:latin typeface="Arial"/>
              <a:cs typeface="Arial"/>
            </a:endParaRPr>
          </a:p>
          <a:p>
            <a:pPr marL="128905" marR="122555" indent="-116839">
              <a:lnSpc>
                <a:spcPts val="2050"/>
              </a:lnSpc>
              <a:spcBef>
                <a:spcPts val="1100"/>
              </a:spcBef>
              <a:buSzPct val="58333"/>
              <a:buChar char="•"/>
              <a:tabLst>
                <a:tab pos="129539" algn="l"/>
              </a:tabLst>
            </a:pPr>
            <a:r>
              <a:rPr sz="1800" spc="15" dirty="0">
                <a:solidFill>
                  <a:srgbClr val="282828"/>
                </a:solidFill>
                <a:latin typeface="Arial"/>
                <a:cs typeface="Arial"/>
              </a:rPr>
              <a:t>Identity </a:t>
            </a:r>
            <a:r>
              <a:rPr sz="1800" spc="-5" dirty="0">
                <a:solidFill>
                  <a:srgbClr val="282828"/>
                </a:solidFill>
                <a:latin typeface="Arial"/>
                <a:cs typeface="Arial"/>
              </a:rPr>
              <a:t>is </a:t>
            </a:r>
            <a:r>
              <a:rPr sz="1800" spc="-15" dirty="0">
                <a:solidFill>
                  <a:srgbClr val="282828"/>
                </a:solidFill>
                <a:latin typeface="Arial"/>
                <a:cs typeface="Arial"/>
              </a:rPr>
              <a:t>all </a:t>
            </a:r>
            <a:r>
              <a:rPr sz="1800" spc="25" dirty="0">
                <a:solidFill>
                  <a:srgbClr val="282828"/>
                </a:solidFill>
                <a:latin typeface="Arial"/>
                <a:cs typeface="Arial"/>
              </a:rPr>
              <a:t>about </a:t>
            </a:r>
            <a:r>
              <a:rPr sz="1800" spc="70" dirty="0">
                <a:solidFill>
                  <a:srgbClr val="282828"/>
                </a:solidFill>
                <a:latin typeface="Arial"/>
                <a:cs typeface="Arial"/>
              </a:rPr>
              <a:t>“trust” </a:t>
            </a:r>
            <a:r>
              <a:rPr sz="1800" spc="10" dirty="0">
                <a:solidFill>
                  <a:srgbClr val="282828"/>
                </a:solidFill>
                <a:latin typeface="Arial"/>
                <a:cs typeface="Arial"/>
              </a:rPr>
              <a:t>and </a:t>
            </a:r>
            <a:r>
              <a:rPr sz="1800" spc="30" dirty="0">
                <a:solidFill>
                  <a:srgbClr val="282828"/>
                </a:solidFill>
                <a:latin typeface="Arial"/>
                <a:cs typeface="Arial"/>
              </a:rPr>
              <a:t>the  </a:t>
            </a:r>
            <a:r>
              <a:rPr sz="1800" spc="60" dirty="0">
                <a:solidFill>
                  <a:srgbClr val="282828"/>
                </a:solidFill>
                <a:latin typeface="Arial"/>
                <a:cs typeface="Arial"/>
              </a:rPr>
              <a:t>“signer” </a:t>
            </a:r>
            <a:r>
              <a:rPr sz="1800" spc="50" dirty="0">
                <a:solidFill>
                  <a:srgbClr val="282828"/>
                </a:solidFill>
                <a:latin typeface="Arial"/>
                <a:cs typeface="Arial"/>
              </a:rPr>
              <a:t>of </a:t>
            </a:r>
            <a:r>
              <a:rPr sz="1800" spc="-35" dirty="0">
                <a:solidFill>
                  <a:srgbClr val="282828"/>
                </a:solidFill>
                <a:latin typeface="Arial"/>
                <a:cs typeface="Arial"/>
              </a:rPr>
              <a:t>a</a:t>
            </a:r>
            <a:r>
              <a:rPr sz="1800" spc="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spc="35" dirty="0">
                <a:solidFill>
                  <a:srgbClr val="282828"/>
                </a:solidFill>
                <a:latin typeface="Arial"/>
                <a:cs typeface="Arial"/>
              </a:rPr>
              <a:t>certificate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08060" y="4959784"/>
            <a:ext cx="168275" cy="129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" spc="25" dirty="0">
                <a:solidFill>
                  <a:srgbClr val="282828"/>
                </a:solidFill>
                <a:latin typeface="Arial"/>
                <a:cs typeface="Arial"/>
              </a:rPr>
              <a:t>85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460311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RESTCONF </a:t>
            </a:r>
            <a:r>
              <a:rPr spc="20" dirty="0"/>
              <a:t>and</a:t>
            </a:r>
            <a:r>
              <a:rPr spc="155" dirty="0"/>
              <a:t> </a:t>
            </a:r>
            <a:r>
              <a:rPr spc="-25" dirty="0"/>
              <a:t>HTTPS/SSL</a:t>
            </a:r>
          </a:p>
        </p:txBody>
      </p:sp>
    </p:spTree>
    <p:extLst>
      <p:ext uri="{BB962C8B-B14F-4D97-AF65-F5344CB8AC3E}">
        <p14:creationId xmlns:p14="http://schemas.microsoft.com/office/powerpoint/2010/main" val="1599918377"/>
      </p:ext>
    </p:extLst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939" y="1164424"/>
            <a:ext cx="3685540" cy="302768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8905" indent="-116839">
              <a:lnSpc>
                <a:spcPct val="100000"/>
              </a:lnSpc>
              <a:spcBef>
                <a:spcPts val="1090"/>
              </a:spcBef>
              <a:buClr>
                <a:srgbClr val="282828"/>
              </a:buClr>
              <a:buSzPct val="58333"/>
              <a:buFont typeface="Arial"/>
              <a:buChar char="•"/>
              <a:tabLst>
                <a:tab pos="129539" algn="l"/>
              </a:tabLst>
            </a:pPr>
            <a:r>
              <a:rPr sz="1800" spc="15" dirty="0">
                <a:solidFill>
                  <a:srgbClr val="282828"/>
                </a:solidFill>
                <a:latin typeface="Arial"/>
                <a:cs typeface="Arial"/>
              </a:rPr>
              <a:t>No </a:t>
            </a:r>
            <a:r>
              <a:rPr sz="1800" spc="35" dirty="0">
                <a:solidFill>
                  <a:srgbClr val="282828"/>
                </a:solidFill>
                <a:latin typeface="Arial"/>
                <a:cs typeface="Arial"/>
              </a:rPr>
              <a:t>problems </a:t>
            </a:r>
            <a:r>
              <a:rPr sz="1800" spc="40" dirty="0">
                <a:solidFill>
                  <a:srgbClr val="282828"/>
                </a:solidFill>
                <a:latin typeface="Arial"/>
                <a:cs typeface="Arial"/>
              </a:rPr>
              <a:t>with</a:t>
            </a:r>
            <a:r>
              <a:rPr sz="1800" spc="5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282828"/>
                </a:solidFill>
                <a:latin typeface="Arial"/>
                <a:cs typeface="Arial"/>
              </a:rPr>
              <a:t>encryption</a:t>
            </a:r>
            <a:endParaRPr sz="1800">
              <a:latin typeface="Arial"/>
              <a:cs typeface="Arial"/>
            </a:endParaRPr>
          </a:p>
          <a:p>
            <a:pPr marL="128905" marR="135255" indent="-116839">
              <a:lnSpc>
                <a:spcPts val="2050"/>
              </a:lnSpc>
              <a:spcBef>
                <a:spcPts val="1150"/>
              </a:spcBef>
              <a:buSzPct val="58333"/>
              <a:buChar char="•"/>
              <a:tabLst>
                <a:tab pos="129539" algn="l"/>
              </a:tabLst>
            </a:pPr>
            <a:r>
              <a:rPr sz="1800" spc="55" dirty="0">
                <a:solidFill>
                  <a:srgbClr val="282828"/>
                </a:solidFill>
                <a:latin typeface="Arial"/>
                <a:cs typeface="Arial"/>
              </a:rPr>
              <a:t>“Trust” </a:t>
            </a:r>
            <a:r>
              <a:rPr sz="1800" dirty="0">
                <a:solidFill>
                  <a:srgbClr val="282828"/>
                </a:solidFill>
                <a:latin typeface="Arial"/>
                <a:cs typeface="Arial"/>
              </a:rPr>
              <a:t>fails </a:t>
            </a:r>
            <a:r>
              <a:rPr sz="1800" spc="30" dirty="0">
                <a:solidFill>
                  <a:srgbClr val="282828"/>
                </a:solidFill>
                <a:latin typeface="Arial"/>
                <a:cs typeface="Arial"/>
              </a:rPr>
              <a:t>due </a:t>
            </a:r>
            <a:r>
              <a:rPr sz="1800" spc="50" dirty="0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sz="1800" spc="25" dirty="0">
                <a:solidFill>
                  <a:srgbClr val="282828"/>
                </a:solidFill>
                <a:latin typeface="Arial"/>
                <a:cs typeface="Arial"/>
              </a:rPr>
              <a:t>no Certificate  Authority</a:t>
            </a:r>
            <a:endParaRPr sz="180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944"/>
              </a:spcBef>
              <a:buSzPct val="58333"/>
              <a:buChar char="•"/>
              <a:tabLst>
                <a:tab pos="129539" algn="l"/>
              </a:tabLst>
            </a:pPr>
            <a:r>
              <a:rPr sz="1800" spc="35" dirty="0">
                <a:solidFill>
                  <a:srgbClr val="282828"/>
                </a:solidFill>
                <a:latin typeface="Arial"/>
                <a:cs typeface="Arial"/>
              </a:rPr>
              <a:t>Common </a:t>
            </a:r>
            <a:r>
              <a:rPr sz="1800" spc="-5" dirty="0">
                <a:solidFill>
                  <a:srgbClr val="282828"/>
                </a:solidFill>
                <a:latin typeface="Arial"/>
                <a:cs typeface="Arial"/>
              </a:rPr>
              <a:t>in </a:t>
            </a:r>
            <a:r>
              <a:rPr sz="1800" spc="40" dirty="0">
                <a:solidFill>
                  <a:srgbClr val="282828"/>
                </a:solidFill>
                <a:latin typeface="Arial"/>
                <a:cs typeface="Arial"/>
              </a:rPr>
              <a:t>most </a:t>
            </a:r>
            <a:r>
              <a:rPr sz="1800" spc="50" dirty="0">
                <a:solidFill>
                  <a:srgbClr val="282828"/>
                </a:solidFill>
                <a:latin typeface="Arial"/>
                <a:cs typeface="Arial"/>
              </a:rPr>
              <a:t>of </a:t>
            </a:r>
            <a:r>
              <a:rPr sz="1800" spc="20" dirty="0">
                <a:solidFill>
                  <a:srgbClr val="282828"/>
                </a:solidFill>
                <a:latin typeface="Arial"/>
                <a:cs typeface="Arial"/>
              </a:rPr>
              <a:t>our </a:t>
            </a:r>
            <a:r>
              <a:rPr sz="1800" spc="5" dirty="0">
                <a:solidFill>
                  <a:srgbClr val="282828"/>
                </a:solidFill>
                <a:latin typeface="Arial"/>
                <a:cs typeface="Arial"/>
              </a:rPr>
              <a:t>daily</a:t>
            </a:r>
            <a:r>
              <a:rPr sz="1800" spc="3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282828"/>
                </a:solidFill>
                <a:latin typeface="Arial"/>
                <a:cs typeface="Arial"/>
              </a:rPr>
              <a:t>lives</a:t>
            </a:r>
            <a:endParaRPr sz="1800">
              <a:latin typeface="Arial"/>
              <a:cs typeface="Arial"/>
            </a:endParaRPr>
          </a:p>
          <a:p>
            <a:pPr marL="243840" lvl="1" indent="-111760">
              <a:lnSpc>
                <a:spcPct val="100000"/>
              </a:lnSpc>
              <a:spcBef>
                <a:spcPts val="509"/>
              </a:spcBef>
              <a:buSzPct val="60000"/>
              <a:buChar char="•"/>
              <a:tabLst>
                <a:tab pos="244475" algn="l"/>
              </a:tabLst>
            </a:pPr>
            <a:r>
              <a:rPr sz="1500" spc="30" dirty="0">
                <a:solidFill>
                  <a:srgbClr val="282828"/>
                </a:solidFill>
                <a:latin typeface="Arial"/>
                <a:cs typeface="Arial"/>
              </a:rPr>
              <a:t>Network </a:t>
            </a:r>
            <a:r>
              <a:rPr sz="1500" spc="60" dirty="0">
                <a:solidFill>
                  <a:srgbClr val="282828"/>
                </a:solidFill>
                <a:latin typeface="Arial"/>
                <a:cs typeface="Arial"/>
              </a:rPr>
              <a:t>web</a:t>
            </a:r>
            <a:r>
              <a:rPr sz="1500" spc="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500" spc="-40" dirty="0">
                <a:solidFill>
                  <a:srgbClr val="282828"/>
                </a:solidFill>
                <a:latin typeface="Arial"/>
                <a:cs typeface="Arial"/>
              </a:rPr>
              <a:t>GUIs</a:t>
            </a:r>
            <a:endParaRPr sz="1500">
              <a:latin typeface="Arial"/>
              <a:cs typeface="Arial"/>
            </a:endParaRPr>
          </a:p>
          <a:p>
            <a:pPr marL="243840" lvl="1" indent="-111760">
              <a:lnSpc>
                <a:spcPct val="100000"/>
              </a:lnSpc>
              <a:spcBef>
                <a:spcPts val="509"/>
              </a:spcBef>
              <a:buSzPct val="60000"/>
              <a:buChar char="•"/>
              <a:tabLst>
                <a:tab pos="244475" algn="l"/>
              </a:tabLst>
            </a:pPr>
            <a:r>
              <a:rPr sz="1500" dirty="0">
                <a:solidFill>
                  <a:srgbClr val="282828"/>
                </a:solidFill>
                <a:latin typeface="Arial"/>
                <a:cs typeface="Arial"/>
              </a:rPr>
              <a:t>Internal </a:t>
            </a:r>
            <a:r>
              <a:rPr sz="1500" spc="30" dirty="0">
                <a:solidFill>
                  <a:srgbClr val="282828"/>
                </a:solidFill>
                <a:latin typeface="Arial"/>
                <a:cs typeface="Arial"/>
              </a:rPr>
              <a:t>corporate </a:t>
            </a:r>
            <a:r>
              <a:rPr sz="1500" spc="60" dirty="0">
                <a:solidFill>
                  <a:srgbClr val="282828"/>
                </a:solidFill>
                <a:latin typeface="Arial"/>
                <a:cs typeface="Arial"/>
              </a:rPr>
              <a:t>web</a:t>
            </a:r>
            <a:r>
              <a:rPr sz="150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500" spc="15" dirty="0">
                <a:solidFill>
                  <a:srgbClr val="282828"/>
                </a:solidFill>
                <a:latin typeface="Arial"/>
                <a:cs typeface="Arial"/>
              </a:rPr>
              <a:t>sites</a:t>
            </a:r>
            <a:endParaRPr sz="1500">
              <a:latin typeface="Arial"/>
              <a:cs typeface="Arial"/>
            </a:endParaRPr>
          </a:p>
          <a:p>
            <a:pPr marL="243840" lvl="1" indent="-111760">
              <a:lnSpc>
                <a:spcPct val="100000"/>
              </a:lnSpc>
              <a:spcBef>
                <a:spcPts val="509"/>
              </a:spcBef>
              <a:buSzPct val="60000"/>
              <a:buChar char="•"/>
              <a:tabLst>
                <a:tab pos="244475" algn="l"/>
              </a:tabLst>
            </a:pPr>
            <a:r>
              <a:rPr sz="1500" spc="5" dirty="0">
                <a:solidFill>
                  <a:srgbClr val="282828"/>
                </a:solidFill>
                <a:latin typeface="Arial"/>
                <a:cs typeface="Arial"/>
              </a:rPr>
              <a:t>Poorly </a:t>
            </a:r>
            <a:r>
              <a:rPr sz="1500" spc="20" dirty="0">
                <a:solidFill>
                  <a:srgbClr val="282828"/>
                </a:solidFill>
                <a:latin typeface="Arial"/>
                <a:cs typeface="Arial"/>
              </a:rPr>
              <a:t>managed </a:t>
            </a:r>
            <a:r>
              <a:rPr sz="1500" spc="25" dirty="0">
                <a:solidFill>
                  <a:srgbClr val="282828"/>
                </a:solidFill>
                <a:latin typeface="Arial"/>
                <a:cs typeface="Arial"/>
              </a:rPr>
              <a:t>company</a:t>
            </a:r>
            <a:r>
              <a:rPr sz="1500" spc="5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500" spc="15" dirty="0">
                <a:solidFill>
                  <a:srgbClr val="282828"/>
                </a:solidFill>
                <a:latin typeface="Arial"/>
                <a:cs typeface="Arial"/>
              </a:rPr>
              <a:t>sites</a:t>
            </a:r>
            <a:endParaRPr sz="1500">
              <a:latin typeface="Arial"/>
              <a:cs typeface="Arial"/>
            </a:endParaRPr>
          </a:p>
          <a:p>
            <a:pPr marL="128905" marR="799465" indent="-116839">
              <a:lnSpc>
                <a:spcPts val="2050"/>
              </a:lnSpc>
              <a:spcBef>
                <a:spcPts val="1150"/>
              </a:spcBef>
              <a:buSzPct val="58333"/>
              <a:buChar char="•"/>
              <a:tabLst>
                <a:tab pos="129539" algn="l"/>
              </a:tabLst>
            </a:pPr>
            <a:r>
              <a:rPr sz="1800" spc="40" dirty="0">
                <a:solidFill>
                  <a:srgbClr val="282828"/>
                </a:solidFill>
                <a:latin typeface="Arial"/>
                <a:cs typeface="Arial"/>
              </a:rPr>
              <a:t>Knee-jerk </a:t>
            </a:r>
            <a:r>
              <a:rPr sz="1800" spc="25" dirty="0">
                <a:solidFill>
                  <a:srgbClr val="282828"/>
                </a:solidFill>
                <a:latin typeface="Arial"/>
                <a:cs typeface="Arial"/>
              </a:rPr>
              <a:t>reaction </a:t>
            </a:r>
            <a:r>
              <a:rPr sz="1800" spc="50" dirty="0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sz="1800" spc="30" dirty="0">
                <a:solidFill>
                  <a:srgbClr val="282828"/>
                </a:solidFill>
                <a:latin typeface="Arial"/>
                <a:cs typeface="Arial"/>
              </a:rPr>
              <a:t>click  </a:t>
            </a:r>
            <a:r>
              <a:rPr sz="1800" spc="90" dirty="0">
                <a:solidFill>
                  <a:srgbClr val="282828"/>
                </a:solidFill>
                <a:latin typeface="Arial"/>
                <a:cs typeface="Arial"/>
              </a:rPr>
              <a:t>“Accept” </a:t>
            </a:r>
            <a:r>
              <a:rPr sz="1800" spc="35" dirty="0">
                <a:solidFill>
                  <a:srgbClr val="282828"/>
                </a:solidFill>
                <a:latin typeface="Arial"/>
                <a:cs typeface="Arial"/>
              </a:rPr>
              <a:t>or</a:t>
            </a:r>
            <a:r>
              <a:rPr sz="1800" spc="-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282828"/>
                </a:solidFill>
                <a:latin typeface="Arial"/>
                <a:cs typeface="Arial"/>
              </a:rPr>
              <a:t>“Proceed”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69107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 dirty="0"/>
              <a:t>Self-Signed </a:t>
            </a:r>
            <a:r>
              <a:rPr spc="-40" dirty="0"/>
              <a:t>SSL </a:t>
            </a:r>
            <a:r>
              <a:rPr spc="40" dirty="0"/>
              <a:t>Certificates </a:t>
            </a:r>
            <a:r>
              <a:rPr spc="15" dirty="0"/>
              <a:t>are</a:t>
            </a:r>
            <a:r>
              <a:rPr spc="110" dirty="0"/>
              <a:t> </a:t>
            </a:r>
            <a:r>
              <a:rPr spc="55" dirty="0"/>
              <a:t>Common</a:t>
            </a:r>
          </a:p>
        </p:txBody>
      </p:sp>
      <p:sp>
        <p:nvSpPr>
          <p:cNvPr id="4" name="object 4"/>
          <p:cNvSpPr/>
          <p:nvPr/>
        </p:nvSpPr>
        <p:spPr>
          <a:xfrm>
            <a:off x="4812029" y="1293875"/>
            <a:ext cx="3727704" cy="2904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08060" y="4959784"/>
            <a:ext cx="168275" cy="129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" spc="25" dirty="0">
                <a:solidFill>
                  <a:srgbClr val="282828"/>
                </a:solidFill>
                <a:latin typeface="Arial"/>
                <a:cs typeface="Arial"/>
              </a:rPr>
              <a:t>86</a:t>
            </a:r>
            <a:endParaRPr sz="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0554837"/>
      </p:ext>
    </p:extLst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162" y="4715256"/>
            <a:ext cx="1108710" cy="368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7848" y="1226718"/>
            <a:ext cx="2867660" cy="50165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30175" marR="5080" indent="-118110">
              <a:lnSpc>
                <a:spcPts val="1820"/>
              </a:lnSpc>
              <a:spcBef>
                <a:spcPts val="245"/>
              </a:spcBef>
              <a:buClr>
                <a:srgbClr val="282828"/>
              </a:buClr>
              <a:buSzPct val="59375"/>
              <a:buFont typeface="Arial"/>
              <a:buChar char="•"/>
              <a:tabLst>
                <a:tab pos="130175" algn="l"/>
              </a:tabLst>
            </a:pPr>
            <a:r>
              <a:rPr sz="1600" spc="5" dirty="0">
                <a:solidFill>
                  <a:srgbClr val="00BBEB"/>
                </a:solidFill>
                <a:latin typeface="Arial"/>
                <a:cs typeface="Arial"/>
              </a:rPr>
              <a:t>Requests </a:t>
            </a: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(via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urllib)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performs  </a:t>
            </a:r>
            <a:r>
              <a:rPr sz="1600" spc="-25" dirty="0">
                <a:solidFill>
                  <a:srgbClr val="282828"/>
                </a:solidFill>
                <a:latin typeface="Arial"/>
                <a:cs typeface="Arial"/>
              </a:rPr>
              <a:t>SSL </a:t>
            </a:r>
            <a:r>
              <a:rPr sz="1600" dirty="0">
                <a:solidFill>
                  <a:srgbClr val="282828"/>
                </a:solidFill>
                <a:latin typeface="Arial"/>
                <a:cs typeface="Arial"/>
              </a:rPr>
              <a:t>Validation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by</a:t>
            </a:r>
            <a:r>
              <a:rPr sz="1600" spc="9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default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54602" y="1648967"/>
            <a:ext cx="4442460" cy="252729"/>
          </a:xfrm>
          <a:prstGeom prst="rect">
            <a:avLst/>
          </a:prstGeom>
          <a:ln w="38100">
            <a:solidFill>
              <a:srgbClr val="00BBEB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25"/>
              </a:spcBef>
            </a:pPr>
            <a:r>
              <a:rPr sz="1000" b="1" spc="-5" dirty="0">
                <a:solidFill>
                  <a:srgbClr val="282828"/>
                </a:solidFill>
                <a:latin typeface="Courier New"/>
                <a:cs typeface="Courier New"/>
              </a:rPr>
              <a:t>response </a:t>
            </a:r>
            <a:r>
              <a:rPr sz="1000" b="1" dirty="0">
                <a:solidFill>
                  <a:srgbClr val="282828"/>
                </a:solidFill>
                <a:latin typeface="Courier New"/>
                <a:cs typeface="Courier New"/>
              </a:rPr>
              <a:t>= </a:t>
            </a:r>
            <a:r>
              <a:rPr sz="1000" b="1" spc="-5" dirty="0">
                <a:solidFill>
                  <a:srgbClr val="282828"/>
                </a:solidFill>
                <a:latin typeface="Courier New"/>
                <a:cs typeface="Courier New"/>
              </a:rPr>
              <a:t>requests.get(url, auth=("root",</a:t>
            </a:r>
            <a:r>
              <a:rPr sz="1000" b="1" spc="-3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1000" b="1" spc="-5" dirty="0">
                <a:solidFill>
                  <a:srgbClr val="282828"/>
                </a:solidFill>
                <a:latin typeface="Courier New"/>
                <a:cs typeface="Courier New"/>
              </a:rPr>
              <a:t>"D_Vay!_10&amp;"))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90569" y="1206627"/>
            <a:ext cx="5255260" cy="3083560"/>
          </a:xfrm>
          <a:prstGeom prst="rect">
            <a:avLst/>
          </a:prstGeom>
          <a:ln w="9905">
            <a:solidFill>
              <a:srgbClr val="5E5E5E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270">
              <a:lnSpc>
                <a:spcPts val="1170"/>
              </a:lnSpc>
              <a:spcBef>
                <a:spcPts val="185"/>
              </a:spcBef>
            </a:pP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&gt;&gt;&gt; import</a:t>
            </a:r>
            <a:r>
              <a:rPr sz="1000" spc="-10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requests</a:t>
            </a:r>
            <a:endParaRPr sz="1000" dirty="0">
              <a:latin typeface="Courier New"/>
              <a:cs typeface="Courier New"/>
            </a:endParaRPr>
          </a:p>
          <a:p>
            <a:pPr marL="1270">
              <a:lnSpc>
                <a:spcPts val="1170"/>
              </a:lnSpc>
            </a:pP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&gt;&gt;&gt; url </a:t>
            </a:r>
            <a:r>
              <a:rPr sz="1000" dirty="0">
                <a:solidFill>
                  <a:srgbClr val="282828"/>
                </a:solidFill>
                <a:latin typeface="Courier New"/>
                <a:cs typeface="Courier New"/>
              </a:rPr>
              <a:t>=</a:t>
            </a:r>
            <a:r>
              <a:rPr sz="1000" spc="-20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"https://ios-xe-mgmt.cisco.com:9443/.well-known/host-meta"</a:t>
            </a:r>
            <a:endParaRPr sz="1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 dirty="0">
              <a:latin typeface="Courier New"/>
              <a:cs typeface="Courier New"/>
            </a:endParaRPr>
          </a:p>
          <a:p>
            <a:pPr marL="1270">
              <a:lnSpc>
                <a:spcPct val="100000"/>
              </a:lnSpc>
            </a:pP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&gt;&gt;&gt;</a:t>
            </a:r>
            <a:endParaRPr sz="1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 dirty="0">
              <a:latin typeface="Courier New"/>
              <a:cs typeface="Courier New"/>
            </a:endParaRPr>
          </a:p>
          <a:p>
            <a:pPr marL="1270">
              <a:lnSpc>
                <a:spcPts val="1170"/>
              </a:lnSpc>
            </a:pP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Traceback (most recent call</a:t>
            </a:r>
            <a:r>
              <a:rPr sz="1000" spc="-10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last):</a:t>
            </a:r>
            <a:endParaRPr sz="1000" dirty="0">
              <a:latin typeface="Courier New"/>
              <a:cs typeface="Courier New"/>
            </a:endParaRPr>
          </a:p>
          <a:p>
            <a:pPr marL="153670">
              <a:lnSpc>
                <a:spcPts val="1140"/>
              </a:lnSpc>
            </a:pP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File "&lt;pyshell#7&gt;", line 1, in</a:t>
            </a:r>
            <a:r>
              <a:rPr sz="1000" spc="-1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&lt;module&gt;</a:t>
            </a:r>
            <a:endParaRPr sz="1000" dirty="0">
              <a:latin typeface="Courier New"/>
              <a:cs typeface="Courier New"/>
            </a:endParaRPr>
          </a:p>
          <a:p>
            <a:pPr marL="306070">
              <a:lnSpc>
                <a:spcPts val="1170"/>
              </a:lnSpc>
            </a:pP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response </a:t>
            </a:r>
            <a:r>
              <a:rPr sz="1000" dirty="0">
                <a:solidFill>
                  <a:srgbClr val="282828"/>
                </a:solidFill>
                <a:latin typeface="Courier New"/>
                <a:cs typeface="Courier New"/>
              </a:rPr>
              <a:t>= 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requests.get(url, auth=("root",</a:t>
            </a:r>
            <a:r>
              <a:rPr sz="1000" spc="-20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"D_Vay!_10&amp;"))</a:t>
            </a:r>
            <a:endParaRPr sz="1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 dirty="0">
              <a:latin typeface="Courier New"/>
              <a:cs typeface="Courier New"/>
            </a:endParaRPr>
          </a:p>
          <a:p>
            <a:pPr marL="1270" marR="215265">
              <a:lnSpc>
                <a:spcPts val="1140"/>
              </a:lnSpc>
              <a:spcBef>
                <a:spcPts val="5"/>
              </a:spcBef>
            </a:pPr>
            <a:r>
              <a:rPr sz="1000" spc="-5" dirty="0">
                <a:solidFill>
                  <a:srgbClr val="FF0000"/>
                </a:solidFill>
                <a:latin typeface="Courier New"/>
                <a:cs typeface="Courier New"/>
              </a:rPr>
              <a:t>SSLError: HTTPSConnectionPool(host='ios-xe-mgmt.cisco.com',  port=9443): Max retries exceeded with url: /.well-known/host-meta  (Caused by SSLError(SSLError(1, u'[SSL:</a:t>
            </a:r>
            <a:r>
              <a:rPr sz="1000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Courier New"/>
                <a:cs typeface="Courier New"/>
              </a:rPr>
              <a:t>CERTIFICATE_VERIFY_FAILED]</a:t>
            </a:r>
            <a:endParaRPr sz="1000" dirty="0">
              <a:latin typeface="Courier New"/>
              <a:cs typeface="Courier New"/>
            </a:endParaRPr>
          </a:p>
          <a:p>
            <a:pPr marL="1270">
              <a:lnSpc>
                <a:spcPts val="1115"/>
              </a:lnSpc>
            </a:pPr>
            <a:r>
              <a:rPr sz="1000" spc="-5" dirty="0">
                <a:solidFill>
                  <a:srgbClr val="FF0000"/>
                </a:solidFill>
                <a:latin typeface="Courier New"/>
                <a:cs typeface="Courier New"/>
              </a:rPr>
              <a:t>certificate verify failed</a:t>
            </a:r>
            <a:r>
              <a:rPr sz="1000" spc="-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Courier New"/>
                <a:cs typeface="Courier New"/>
              </a:rPr>
              <a:t>(_ssl.c:661)'),))</a:t>
            </a:r>
            <a:endParaRPr sz="10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5080" marR="5080">
              <a:lnSpc>
                <a:spcPct val="80000"/>
              </a:lnSpc>
              <a:spcBef>
                <a:spcPts val="775"/>
              </a:spcBef>
            </a:pPr>
            <a:r>
              <a:rPr spc="110" dirty="0"/>
              <a:t>“Accepting” </a:t>
            </a:r>
            <a:r>
              <a:rPr spc="75" dirty="0"/>
              <a:t>Self-Signed </a:t>
            </a:r>
            <a:r>
              <a:rPr spc="40" dirty="0"/>
              <a:t>Certificates </a:t>
            </a:r>
            <a:r>
              <a:rPr spc="65" dirty="0"/>
              <a:t>with </a:t>
            </a:r>
            <a:r>
              <a:rPr spc="15" dirty="0"/>
              <a:t>Python  </a:t>
            </a:r>
            <a:r>
              <a:rPr spc="10" dirty="0"/>
              <a:t>Requests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3356609" y="2570226"/>
            <a:ext cx="381000" cy="114300"/>
            <a:chOff x="3356609" y="2570226"/>
            <a:chExt cx="381000" cy="114300"/>
          </a:xfrm>
        </p:grpSpPr>
        <p:sp>
          <p:nvSpPr>
            <p:cNvPr id="8" name="object 8"/>
            <p:cNvSpPr/>
            <p:nvPr/>
          </p:nvSpPr>
          <p:spPr>
            <a:xfrm>
              <a:off x="3356609" y="2627376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23309" y="257022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508060" y="4959784"/>
            <a:ext cx="168275" cy="129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" spc="25" dirty="0">
                <a:solidFill>
                  <a:srgbClr val="282828"/>
                </a:solidFill>
                <a:latin typeface="Arial"/>
                <a:cs typeface="Arial"/>
              </a:rPr>
              <a:t>87</a:t>
            </a:r>
            <a:endParaRPr sz="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0633791"/>
      </p:ext>
    </p:extLst>
  </p:cSld>
  <p:clrMapOvr>
    <a:masterClrMapping/>
  </p:clrMapOvr>
  <p:transition spd="med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75"/>
              </a:spcBef>
            </a:pPr>
            <a:r>
              <a:rPr spc="110" dirty="0"/>
              <a:t>“Accepting” </a:t>
            </a:r>
            <a:r>
              <a:rPr spc="75" dirty="0"/>
              <a:t>Self-Signed </a:t>
            </a:r>
            <a:r>
              <a:rPr spc="40" dirty="0"/>
              <a:t>Certificates </a:t>
            </a:r>
            <a:r>
              <a:rPr spc="65" dirty="0"/>
              <a:t>with </a:t>
            </a:r>
            <a:r>
              <a:rPr spc="15" dirty="0"/>
              <a:t>Python  </a:t>
            </a:r>
            <a:r>
              <a:rPr spc="10" dirty="0"/>
              <a:t>Requests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40" y="1226718"/>
            <a:ext cx="2466975" cy="170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905" indent="-116839">
              <a:lnSpc>
                <a:spcPts val="1789"/>
              </a:lnSpc>
              <a:spcBef>
                <a:spcPts val="100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dirty="0">
                <a:solidFill>
                  <a:srgbClr val="00BBEB"/>
                </a:solidFill>
                <a:latin typeface="Arial"/>
                <a:cs typeface="Arial"/>
              </a:rPr>
              <a:t>Disable</a:t>
            </a:r>
            <a:r>
              <a:rPr sz="1600" spc="20" dirty="0">
                <a:solidFill>
                  <a:srgbClr val="00BBEB"/>
                </a:solidFill>
                <a:latin typeface="Arial"/>
                <a:cs typeface="Arial"/>
              </a:rPr>
              <a:t>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with</a:t>
            </a:r>
            <a:endParaRPr sz="1600">
              <a:latin typeface="Arial"/>
              <a:cs typeface="Arial"/>
            </a:endParaRPr>
          </a:p>
          <a:p>
            <a:pPr marL="128905">
              <a:lnSpc>
                <a:spcPts val="1789"/>
              </a:lnSpc>
            </a:pPr>
            <a:r>
              <a:rPr sz="1600" spc="-5" dirty="0">
                <a:solidFill>
                  <a:srgbClr val="282828"/>
                </a:solidFill>
                <a:latin typeface="Courier New"/>
                <a:cs typeface="Courier New"/>
              </a:rPr>
              <a:t>verify </a:t>
            </a:r>
            <a:r>
              <a:rPr sz="1600" dirty="0">
                <a:solidFill>
                  <a:srgbClr val="282828"/>
                </a:solidFill>
                <a:latin typeface="Courier New"/>
                <a:cs typeface="Courier New"/>
              </a:rPr>
              <a:t>=</a:t>
            </a:r>
            <a:r>
              <a:rPr sz="1600" spc="-1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282828"/>
                </a:solidFill>
                <a:latin typeface="Courier New"/>
                <a:cs typeface="Courier New"/>
              </a:rPr>
              <a:t>False</a:t>
            </a:r>
            <a:endParaRPr sz="1600">
              <a:latin typeface="Courier New"/>
              <a:cs typeface="Courier New"/>
            </a:endParaRPr>
          </a:p>
          <a:p>
            <a:pPr marL="128905" marR="5080" indent="-116839">
              <a:lnSpc>
                <a:spcPts val="1820"/>
              </a:lnSpc>
              <a:spcBef>
                <a:spcPts val="1315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Still </a:t>
            </a:r>
            <a:r>
              <a:rPr sz="1600" spc="20" dirty="0">
                <a:solidFill>
                  <a:srgbClr val="FF0000"/>
                </a:solidFill>
                <a:latin typeface="Arial"/>
                <a:cs typeface="Arial"/>
              </a:rPr>
              <a:t>generates </a:t>
            </a:r>
            <a:r>
              <a:rPr sz="1600" spc="-3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1600" spc="10" dirty="0">
                <a:solidFill>
                  <a:srgbClr val="FF0000"/>
                </a:solidFill>
                <a:latin typeface="Arial"/>
                <a:cs typeface="Arial"/>
              </a:rPr>
              <a:t>Warning  </a:t>
            </a:r>
            <a:r>
              <a:rPr sz="1600" spc="20" dirty="0">
                <a:solidFill>
                  <a:srgbClr val="FF0000"/>
                </a:solidFill>
                <a:latin typeface="Arial"/>
                <a:cs typeface="Arial"/>
              </a:rPr>
              <a:t>notification</a:t>
            </a:r>
            <a:endParaRPr sz="1600">
              <a:latin typeface="Arial"/>
              <a:cs typeface="Arial"/>
            </a:endParaRPr>
          </a:p>
          <a:p>
            <a:pPr marL="128905" marR="691515" indent="-116839">
              <a:lnSpc>
                <a:spcPts val="1820"/>
              </a:lnSpc>
              <a:spcBef>
                <a:spcPts val="1105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dirty="0">
                <a:solidFill>
                  <a:srgbClr val="74BE4A"/>
                </a:solidFill>
                <a:latin typeface="Arial"/>
                <a:cs typeface="Arial"/>
              </a:rPr>
              <a:t>But </a:t>
            </a:r>
            <a:r>
              <a:rPr sz="1600" spc="25" dirty="0">
                <a:solidFill>
                  <a:srgbClr val="74BE4A"/>
                </a:solidFill>
                <a:latin typeface="Arial"/>
                <a:cs typeface="Arial"/>
              </a:rPr>
              <a:t>the request </a:t>
            </a:r>
            <a:r>
              <a:rPr sz="1600" spc="-5" dirty="0">
                <a:solidFill>
                  <a:srgbClr val="74BE4A"/>
                </a:solidFill>
                <a:latin typeface="Arial"/>
                <a:cs typeface="Arial"/>
              </a:rPr>
              <a:t>is  </a:t>
            </a:r>
            <a:r>
              <a:rPr sz="1600" spc="20" dirty="0">
                <a:solidFill>
                  <a:srgbClr val="74BE4A"/>
                </a:solidFill>
                <a:latin typeface="Arial"/>
                <a:cs typeface="Arial"/>
              </a:rPr>
              <a:t>successful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19400" y="2726435"/>
            <a:ext cx="381000" cy="114300"/>
            <a:chOff x="2819400" y="2726435"/>
            <a:chExt cx="381000" cy="114300"/>
          </a:xfrm>
        </p:grpSpPr>
        <p:sp>
          <p:nvSpPr>
            <p:cNvPr id="5" name="object 5"/>
            <p:cNvSpPr/>
            <p:nvPr/>
          </p:nvSpPr>
          <p:spPr>
            <a:xfrm>
              <a:off x="2819400" y="2783585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75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86100" y="2726435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7917942" y="1620774"/>
            <a:ext cx="1118870" cy="252729"/>
          </a:xfrm>
          <a:custGeom>
            <a:avLst/>
            <a:gdLst/>
            <a:ahLst/>
            <a:cxnLst/>
            <a:rect l="l" t="t" r="r" b="b"/>
            <a:pathLst>
              <a:path w="1118870" h="252730">
                <a:moveTo>
                  <a:pt x="0" y="0"/>
                </a:moveTo>
                <a:lnTo>
                  <a:pt x="1118616" y="0"/>
                </a:lnTo>
                <a:lnTo>
                  <a:pt x="1118616" y="252222"/>
                </a:lnTo>
                <a:lnTo>
                  <a:pt x="0" y="25222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BB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181730" y="1201674"/>
          <a:ext cx="5943600" cy="30830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2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1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0161">
                <a:tc gridSpan="2">
                  <a:txBody>
                    <a:bodyPr/>
                    <a:lstStyle/>
                    <a:p>
                      <a:pPr marL="92710">
                        <a:lnSpc>
                          <a:spcPts val="1170"/>
                        </a:lnSpc>
                        <a:spcBef>
                          <a:spcPts val="185"/>
                        </a:spcBef>
                      </a:pPr>
                      <a:r>
                        <a:rPr sz="1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&gt;&gt;&gt; import</a:t>
                      </a:r>
                      <a:r>
                        <a:rPr sz="1000" spc="-10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requests</a:t>
                      </a:r>
                      <a:endParaRPr sz="1000" dirty="0">
                        <a:latin typeface="Courier New"/>
                        <a:cs typeface="Courier New"/>
                      </a:endParaRPr>
                    </a:p>
                    <a:p>
                      <a:pPr marL="92710">
                        <a:lnSpc>
                          <a:spcPts val="1170"/>
                        </a:lnSpc>
                      </a:pPr>
                      <a:r>
                        <a:rPr sz="1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&gt;&gt;&gt; url </a:t>
                      </a:r>
                      <a:r>
                        <a:rPr sz="1000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00" spc="-10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"https://ios-xe-mgmt.cisco.com:9443/.well-known/host-meta"</a:t>
                      </a:r>
                      <a:endParaRPr sz="1000" dirty="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&gt;&gt;&gt; </a:t>
                      </a:r>
                      <a:r>
                        <a:rPr sz="1000" b="1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response </a:t>
                      </a:r>
                      <a:r>
                        <a:rPr sz="1000" b="1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000" b="1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requests.get(url, auth=("root", "D_Vay!_10&amp;"),</a:t>
                      </a:r>
                      <a:r>
                        <a:rPr sz="1000" b="1" spc="-10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verify=False)</a:t>
                      </a:r>
                      <a:endParaRPr sz="1000" dirty="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ts val="1170"/>
                        </a:lnSpc>
                      </a:pPr>
                      <a:r>
                        <a:rPr sz="1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Warning (from warnings</a:t>
                      </a:r>
                      <a:r>
                        <a:rPr sz="1000" spc="-10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module):</a:t>
                      </a:r>
                      <a:endParaRPr sz="1000" dirty="0">
                        <a:latin typeface="Courier New"/>
                        <a:cs typeface="Courier New"/>
                      </a:endParaRPr>
                    </a:p>
                    <a:p>
                      <a:pPr marL="92710" marR="735965" indent="151765">
                        <a:lnSpc>
                          <a:spcPts val="1140"/>
                        </a:lnSpc>
                        <a:spcBef>
                          <a:spcPts val="60"/>
                        </a:spcBef>
                      </a:pPr>
                      <a:r>
                        <a:rPr sz="1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File "/Users/hapresto/coding/BRKDEV-1368/venv/lib/python2.7/site-  packages/urllib3/connectionpool.py", line</a:t>
                      </a:r>
                      <a:r>
                        <a:rPr sz="1000" spc="-10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858</a:t>
                      </a:r>
                      <a:endParaRPr sz="1000" dirty="0">
                        <a:latin typeface="Courier New"/>
                        <a:cs typeface="Courier New"/>
                      </a:endParaRPr>
                    </a:p>
                    <a:p>
                      <a:pPr marL="397510">
                        <a:lnSpc>
                          <a:spcPts val="1115"/>
                        </a:lnSpc>
                      </a:pPr>
                      <a:r>
                        <a:rPr sz="1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InsecureRequestWarning)</a:t>
                      </a:r>
                      <a:endParaRPr sz="1000" dirty="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92710" marR="279400">
                        <a:lnSpc>
                          <a:spcPts val="1140"/>
                        </a:lnSpc>
                      </a:pPr>
                      <a:r>
                        <a:rPr sz="1000" spc="-5" dirty="0">
                          <a:solidFill>
                            <a:srgbClr val="FF0000"/>
                          </a:solidFill>
                          <a:latin typeface="Courier New"/>
                          <a:cs typeface="Courier New"/>
                        </a:rPr>
                        <a:t>InsecureRequestWarning: Unverified HTTPS request is being made. Adding  certificate verification is strongly advised. See:  https://urllib3.readthedocs.io/en/latest/advanced-usage.html#ssl-warnings</a:t>
                      </a:r>
                      <a:endParaRPr sz="1000" dirty="0">
                        <a:latin typeface="Courier New"/>
                        <a:cs typeface="Courier New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12700">
                      <a:solidFill>
                        <a:srgbClr val="5E5E5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242"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&gt;&gt;&gt;</a:t>
                      </a:r>
                      <a:r>
                        <a:rPr sz="1000" spc="-10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print(response.text)</a:t>
                      </a:r>
                      <a:endParaRPr sz="10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ts val="1170"/>
                        </a:lnSpc>
                        <a:spcBef>
                          <a:spcPts val="5"/>
                        </a:spcBef>
                      </a:pPr>
                      <a:r>
                        <a:rPr sz="1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&lt;XRD</a:t>
                      </a:r>
                      <a:r>
                        <a:rPr sz="1000" spc="-2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  <a:hlinkClick r:id="rId2"/>
                        </a:rPr>
                        <a:t>xmlns='http://docs.oasis</a:t>
                      </a:r>
                      <a:r>
                        <a:rPr sz="1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  <a:hlinkClick r:id="rId2"/>
                        </a:rPr>
                        <a:t>open.org/ns/xri/xrd</a:t>
                      </a:r>
                      <a:r>
                        <a:rPr sz="1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  <a:hlinkClick r:id="rId2"/>
                        </a:rPr>
                        <a:t>1.0'&gt;</a:t>
                      </a:r>
                      <a:endParaRPr sz="1000">
                        <a:latin typeface="Courier New"/>
                        <a:cs typeface="Courier New"/>
                      </a:endParaRPr>
                    </a:p>
                    <a:p>
                      <a:pPr marL="397510">
                        <a:lnSpc>
                          <a:spcPts val="1140"/>
                        </a:lnSpc>
                      </a:pPr>
                      <a:r>
                        <a:rPr sz="1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&lt;Link rel='restconf'</a:t>
                      </a:r>
                      <a:r>
                        <a:rPr sz="1000" spc="-1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href='/restconf'/&gt;</a:t>
                      </a:r>
                      <a:endParaRPr sz="1000">
                        <a:latin typeface="Courier New"/>
                        <a:cs typeface="Courier New"/>
                      </a:endParaRPr>
                    </a:p>
                    <a:p>
                      <a:pPr marL="92710">
                        <a:lnSpc>
                          <a:spcPts val="1170"/>
                        </a:lnSpc>
                      </a:pPr>
                      <a:r>
                        <a:rPr sz="1000" spc="-5" dirty="0">
                          <a:solidFill>
                            <a:srgbClr val="282828"/>
                          </a:solidFill>
                          <a:latin typeface="Courier New"/>
                          <a:cs typeface="Courier New"/>
                        </a:rPr>
                        <a:t>&lt;/XRD&gt;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635" marB="0">
                    <a:lnL w="38100">
                      <a:solidFill>
                        <a:srgbClr val="74BE4A"/>
                      </a:solidFill>
                      <a:prstDash val="solid"/>
                    </a:lnL>
                    <a:lnR w="38100">
                      <a:solidFill>
                        <a:srgbClr val="74BE4A"/>
                      </a:solidFill>
                      <a:prstDash val="solid"/>
                    </a:lnR>
                    <a:lnB w="38100">
                      <a:solidFill>
                        <a:srgbClr val="74BE4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74BE4A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648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5E5E5E"/>
                      </a:solidFill>
                      <a:prstDash val="solid"/>
                    </a:lnL>
                    <a:lnT w="38100" cap="flat" cmpd="sng" algn="ctr">
                      <a:solidFill>
                        <a:srgbClr val="74BE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5E5E5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8508060" y="4959784"/>
            <a:ext cx="168275" cy="129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" spc="25" dirty="0">
                <a:solidFill>
                  <a:srgbClr val="282828"/>
                </a:solidFill>
                <a:latin typeface="Arial"/>
                <a:cs typeface="Arial"/>
              </a:rPr>
              <a:t>88</a:t>
            </a:r>
            <a:endParaRPr sz="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7365808"/>
      </p:ext>
    </p:extLst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711580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Disabling </a:t>
            </a:r>
            <a:r>
              <a:rPr spc="20" dirty="0"/>
              <a:t>Insecure </a:t>
            </a:r>
            <a:r>
              <a:rPr spc="-45" dirty="0"/>
              <a:t>SSL </a:t>
            </a:r>
            <a:r>
              <a:rPr spc="15" dirty="0"/>
              <a:t>Warnings </a:t>
            </a:r>
            <a:r>
              <a:rPr spc="70" dirty="0"/>
              <a:t>from</a:t>
            </a:r>
            <a:r>
              <a:rPr spc="245" dirty="0"/>
              <a:t> </a:t>
            </a:r>
            <a:r>
              <a:rPr spc="20" dirty="0"/>
              <a:t>urllib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38" y="1099769"/>
            <a:ext cx="1721485" cy="76771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8905" indent="-116839">
              <a:lnSpc>
                <a:spcPct val="100000"/>
              </a:lnSpc>
              <a:spcBef>
                <a:spcPts val="1100"/>
              </a:spcBef>
              <a:buSzPct val="59375"/>
              <a:buChar char="•"/>
              <a:tabLst>
                <a:tab pos="129539" algn="l"/>
              </a:tabLst>
            </a:pP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Import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urllib</a:t>
            </a:r>
            <a:endParaRPr sz="160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1000"/>
              </a:spcBef>
              <a:buClr>
                <a:srgbClr val="282828"/>
              </a:buClr>
              <a:buSzPct val="59375"/>
              <a:buChar char="•"/>
              <a:tabLst>
                <a:tab pos="129539" algn="l"/>
              </a:tabLst>
            </a:pP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Disable</a:t>
            </a:r>
            <a:r>
              <a:rPr sz="16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20" dirty="0">
                <a:solidFill>
                  <a:srgbClr val="FF0000"/>
                </a:solidFill>
                <a:latin typeface="Arial"/>
                <a:cs typeface="Arial"/>
              </a:rPr>
              <a:t>warnings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72764" y="1206627"/>
            <a:ext cx="6071870" cy="3083560"/>
          </a:xfrm>
          <a:custGeom>
            <a:avLst/>
            <a:gdLst/>
            <a:ahLst/>
            <a:cxnLst/>
            <a:rect l="l" t="t" r="r" b="b"/>
            <a:pathLst>
              <a:path w="6071870" h="3083560">
                <a:moveTo>
                  <a:pt x="0" y="0"/>
                </a:moveTo>
                <a:lnTo>
                  <a:pt x="6071616" y="0"/>
                </a:lnTo>
                <a:lnTo>
                  <a:pt x="6071616" y="3083052"/>
                </a:lnTo>
                <a:lnTo>
                  <a:pt x="0" y="3083052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77717" y="1217574"/>
            <a:ext cx="558546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&gt;&gt;&gt;</a:t>
            </a:r>
            <a:r>
              <a:rPr sz="1000" spc="-10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1000" b="1" spc="-5" dirty="0">
                <a:solidFill>
                  <a:srgbClr val="282828"/>
                </a:solidFill>
                <a:latin typeface="Courier New"/>
                <a:cs typeface="Courier New"/>
              </a:rPr>
              <a:t>requests.packages.urllib3.disable_warnings()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53460" y="1651892"/>
            <a:ext cx="574167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&gt;&gt;&gt; response </a:t>
            </a:r>
            <a:r>
              <a:rPr sz="1000" dirty="0">
                <a:solidFill>
                  <a:srgbClr val="282828"/>
                </a:solidFill>
                <a:latin typeface="Courier New"/>
                <a:cs typeface="Courier New"/>
              </a:rPr>
              <a:t>= 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requests.get(url, auth=("root", "D_Vay!_10&amp;"),</a:t>
            </a:r>
            <a:r>
              <a:rPr sz="1000" spc="-10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verify=False)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53460" y="2086210"/>
            <a:ext cx="42170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&gt;&gt;&gt;</a:t>
            </a:r>
            <a:r>
              <a:rPr sz="1000" spc="-10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print(response.text)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Courier New"/>
              <a:cs typeface="Courier New"/>
            </a:endParaRPr>
          </a:p>
          <a:p>
            <a:pPr marL="12700">
              <a:lnSpc>
                <a:spcPts val="1170"/>
              </a:lnSpc>
            </a:pP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&lt;XRD</a:t>
            </a:r>
            <a:r>
              <a:rPr sz="1000" spc="-3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  <a:hlinkClick r:id="rId2"/>
              </a:rPr>
              <a:t>xmlns='http://docs.oasis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-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  <a:hlinkClick r:id="rId2"/>
              </a:rPr>
              <a:t>open.org/ns/xri/xrd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-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  <a:hlinkClick r:id="rId2"/>
              </a:rPr>
              <a:t>1.0'&gt;</a:t>
            </a:r>
            <a:endParaRPr sz="1000">
              <a:latin typeface="Courier New"/>
              <a:cs typeface="Courier New"/>
            </a:endParaRPr>
          </a:p>
          <a:p>
            <a:pPr marL="316865">
              <a:lnSpc>
                <a:spcPts val="1140"/>
              </a:lnSpc>
            </a:pP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&lt;Link rel='restconf'</a:t>
            </a:r>
            <a:r>
              <a:rPr sz="1000" spc="-1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href='/restconf'/&gt;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ts val="1170"/>
              </a:lnSpc>
            </a:pPr>
            <a:r>
              <a:rPr sz="1000" spc="-5" dirty="0">
                <a:solidFill>
                  <a:srgbClr val="282828"/>
                </a:solidFill>
                <a:latin typeface="Courier New"/>
                <a:cs typeface="Courier New"/>
              </a:rPr>
              <a:t>&lt;/XRD&gt;</a:t>
            </a:r>
            <a:endParaRPr sz="10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93720" y="1189482"/>
            <a:ext cx="5803900" cy="1741170"/>
            <a:chOff x="3093720" y="1189482"/>
            <a:chExt cx="5803900" cy="1741170"/>
          </a:xfrm>
        </p:grpSpPr>
        <p:sp>
          <p:nvSpPr>
            <p:cNvPr id="9" name="object 9"/>
            <p:cNvSpPr/>
            <p:nvPr/>
          </p:nvSpPr>
          <p:spPr>
            <a:xfrm>
              <a:off x="3112770" y="1208532"/>
              <a:ext cx="5569585" cy="251460"/>
            </a:xfrm>
            <a:custGeom>
              <a:avLst/>
              <a:gdLst/>
              <a:ahLst/>
              <a:cxnLst/>
              <a:rect l="l" t="t" r="r" b="b"/>
              <a:pathLst>
                <a:path w="5569584" h="251459">
                  <a:moveTo>
                    <a:pt x="0" y="0"/>
                  </a:moveTo>
                  <a:lnTo>
                    <a:pt x="5569458" y="0"/>
                  </a:lnTo>
                  <a:lnTo>
                    <a:pt x="5569458" y="251460"/>
                  </a:lnTo>
                  <a:lnTo>
                    <a:pt x="0" y="25146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12770" y="1627632"/>
              <a:ext cx="5765800" cy="251460"/>
            </a:xfrm>
            <a:custGeom>
              <a:avLst/>
              <a:gdLst/>
              <a:ahLst/>
              <a:cxnLst/>
              <a:rect l="l" t="t" r="r" b="b"/>
              <a:pathLst>
                <a:path w="5765800" h="251460">
                  <a:moveTo>
                    <a:pt x="0" y="0"/>
                  </a:moveTo>
                  <a:lnTo>
                    <a:pt x="5765291" y="0"/>
                  </a:lnTo>
                  <a:lnTo>
                    <a:pt x="5765291" y="251460"/>
                  </a:lnTo>
                  <a:lnTo>
                    <a:pt x="0" y="251460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BB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12770" y="2118360"/>
              <a:ext cx="4352925" cy="793750"/>
            </a:xfrm>
            <a:custGeom>
              <a:avLst/>
              <a:gdLst/>
              <a:ahLst/>
              <a:cxnLst/>
              <a:rect l="l" t="t" r="r" b="b"/>
              <a:pathLst>
                <a:path w="4352925" h="793750">
                  <a:moveTo>
                    <a:pt x="0" y="0"/>
                  </a:moveTo>
                  <a:lnTo>
                    <a:pt x="4352544" y="0"/>
                  </a:lnTo>
                  <a:lnTo>
                    <a:pt x="4352544" y="793242"/>
                  </a:lnTo>
                  <a:lnTo>
                    <a:pt x="0" y="79324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74BE4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508060" y="4959784"/>
            <a:ext cx="168275" cy="129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" spc="25" dirty="0">
                <a:solidFill>
                  <a:srgbClr val="282828"/>
                </a:solidFill>
                <a:latin typeface="Arial"/>
                <a:cs typeface="Arial"/>
              </a:rPr>
              <a:t>89</a:t>
            </a:r>
            <a:endParaRPr sz="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3229869"/>
      </p:ext>
    </p:extLst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2345" y="726566"/>
            <a:ext cx="5622290" cy="4154804"/>
          </a:xfrm>
          <a:custGeom>
            <a:avLst/>
            <a:gdLst/>
            <a:ahLst/>
            <a:cxnLst/>
            <a:rect l="l" t="t" r="r" b="b"/>
            <a:pathLst>
              <a:path w="5622290" h="4154804">
                <a:moveTo>
                  <a:pt x="0" y="0"/>
                </a:moveTo>
                <a:lnTo>
                  <a:pt x="5622035" y="0"/>
                </a:lnTo>
                <a:lnTo>
                  <a:pt x="5622035" y="4154424"/>
                </a:lnTo>
                <a:lnTo>
                  <a:pt x="0" y="4154424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01046" y="747496"/>
            <a:ext cx="53943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" dirty="0">
                <a:solidFill>
                  <a:srgbClr val="AAAAAA"/>
                </a:solidFill>
                <a:latin typeface="Courier New"/>
                <a:cs typeface="Courier New"/>
              </a:rPr>
              <a:t># Used to </a:t>
            </a:r>
            <a:r>
              <a:rPr sz="800" i="1" spc="-10" dirty="0">
                <a:solidFill>
                  <a:srgbClr val="AAAAAA"/>
                </a:solidFill>
                <a:latin typeface="Courier New"/>
                <a:cs typeface="Courier New"/>
              </a:rPr>
              <a:t>configure </a:t>
            </a:r>
            <a:r>
              <a:rPr sz="800" i="1" spc="-5" dirty="0">
                <a:solidFill>
                  <a:srgbClr val="AAAAAA"/>
                </a:solidFill>
                <a:latin typeface="Courier New"/>
                <a:cs typeface="Courier New"/>
              </a:rPr>
              <a:t>the IP address on an</a:t>
            </a:r>
            <a:r>
              <a:rPr sz="800" i="1" spc="-5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800" i="1" spc="-10" dirty="0">
                <a:solidFill>
                  <a:srgbClr val="AAAAAA"/>
                </a:solidFill>
                <a:latin typeface="Courier New"/>
                <a:cs typeface="Courier New"/>
              </a:rPr>
              <a:t>interface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800" spc="-5" dirty="0">
                <a:solidFill>
                  <a:srgbClr val="0000AA"/>
                </a:solidFill>
                <a:latin typeface="Courier New"/>
                <a:cs typeface="Courier New"/>
              </a:rPr>
              <a:t>def </a:t>
            </a:r>
            <a:r>
              <a:rPr sz="800" spc="-10" dirty="0">
                <a:solidFill>
                  <a:srgbClr val="00AA00"/>
                </a:solidFill>
                <a:latin typeface="Courier New"/>
                <a:cs typeface="Courier New"/>
              </a:rPr>
              <a:t>configure_ip_address</a:t>
            </a:r>
            <a:r>
              <a:rPr sz="800" spc="-10" dirty="0">
                <a:latin typeface="Courier New"/>
                <a:cs typeface="Courier New"/>
              </a:rPr>
              <a:t>(interface,</a:t>
            </a:r>
            <a:r>
              <a:rPr sz="800" spc="-25" dirty="0">
                <a:latin typeface="Courier New"/>
                <a:cs typeface="Courier New"/>
              </a:rPr>
              <a:t> </a:t>
            </a:r>
            <a:r>
              <a:rPr sz="800" spc="-5" dirty="0">
                <a:latin typeface="Courier New"/>
                <a:cs typeface="Courier New"/>
              </a:rPr>
              <a:t>ip):</a:t>
            </a:r>
            <a:endParaRPr sz="800">
              <a:latin typeface="Courier New"/>
              <a:cs typeface="Courier New"/>
            </a:endParaRPr>
          </a:p>
          <a:p>
            <a:pPr marL="254000">
              <a:lnSpc>
                <a:spcPct val="100000"/>
              </a:lnSpc>
            </a:pPr>
            <a:r>
              <a:rPr sz="800" i="1" spc="-5" dirty="0">
                <a:solidFill>
                  <a:srgbClr val="AAAAAA"/>
                </a:solidFill>
                <a:latin typeface="Courier New"/>
                <a:cs typeface="Courier New"/>
              </a:rPr>
              <a:t># RESTCONF URL for specific</a:t>
            </a:r>
            <a:r>
              <a:rPr sz="800" i="1" spc="-4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800" i="1" spc="-10" dirty="0">
                <a:solidFill>
                  <a:srgbClr val="AAAAAA"/>
                </a:solidFill>
                <a:latin typeface="Courier New"/>
                <a:cs typeface="Courier New"/>
              </a:rPr>
              <a:t>interface</a:t>
            </a:r>
            <a:endParaRPr sz="800">
              <a:latin typeface="Courier New"/>
              <a:cs typeface="Courier New"/>
            </a:endParaRPr>
          </a:p>
          <a:p>
            <a:pPr marL="254000">
              <a:lnSpc>
                <a:spcPct val="100000"/>
              </a:lnSpc>
            </a:pPr>
            <a:r>
              <a:rPr sz="800" spc="-5" dirty="0">
                <a:latin typeface="Courier New"/>
                <a:cs typeface="Courier New"/>
              </a:rPr>
              <a:t>url = url_base +</a:t>
            </a:r>
            <a:r>
              <a:rPr sz="800" spc="160" dirty="0"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"/data/ietf-interfaces:interfaces/interface={i}"</a:t>
            </a:r>
            <a:r>
              <a:rPr sz="800" spc="-10" dirty="0">
                <a:latin typeface="Courier New"/>
                <a:cs typeface="Courier New"/>
              </a:rPr>
              <a:t>.format(i=interface)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08060" y="4959784"/>
            <a:ext cx="168275" cy="129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" spc="25" dirty="0">
                <a:solidFill>
                  <a:srgbClr val="282828"/>
                </a:solidFill>
                <a:latin typeface="Arial"/>
                <a:cs typeface="Arial"/>
              </a:rPr>
              <a:t>90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54950" y="1479012"/>
            <a:ext cx="386080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00" i="1" spc="-5" dirty="0">
                <a:solidFill>
                  <a:srgbClr val="AAAAAA"/>
                </a:solidFill>
                <a:latin typeface="Courier New"/>
                <a:cs typeface="Courier New"/>
              </a:rPr>
              <a:t># Create the data payload to </a:t>
            </a:r>
            <a:r>
              <a:rPr sz="800" i="1" spc="-10" dirty="0">
                <a:solidFill>
                  <a:srgbClr val="AAAAAA"/>
                </a:solidFill>
                <a:latin typeface="Courier New"/>
                <a:cs typeface="Courier New"/>
              </a:rPr>
              <a:t>reconfigure </a:t>
            </a:r>
            <a:r>
              <a:rPr sz="800" i="1" spc="-5" dirty="0">
                <a:solidFill>
                  <a:srgbClr val="AAAAAA"/>
                </a:solidFill>
                <a:latin typeface="Courier New"/>
                <a:cs typeface="Courier New"/>
              </a:rPr>
              <a:t>IP</a:t>
            </a:r>
            <a:r>
              <a:rPr sz="800" i="1" spc="-6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800" i="1" spc="-10" dirty="0">
                <a:solidFill>
                  <a:srgbClr val="AAAAAA"/>
                </a:solidFill>
                <a:latin typeface="Courier New"/>
                <a:cs typeface="Courier New"/>
              </a:rPr>
              <a:t>address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800" i="1" spc="-5" dirty="0">
                <a:solidFill>
                  <a:srgbClr val="AAAAAA"/>
                </a:solidFill>
                <a:latin typeface="Courier New"/>
                <a:cs typeface="Courier New"/>
              </a:rPr>
              <a:t># Need to use OrderedDicts to maintain the order of</a:t>
            </a:r>
            <a:r>
              <a:rPr sz="800" i="1" spc="-11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800" i="1" spc="-10" dirty="0">
                <a:solidFill>
                  <a:srgbClr val="AAAAAA"/>
                </a:solidFill>
                <a:latin typeface="Courier New"/>
                <a:cs typeface="Courier New"/>
              </a:rPr>
              <a:t>elements</a:t>
            </a:r>
            <a:endParaRPr sz="800">
              <a:latin typeface="Courier New"/>
              <a:cs typeface="Courier New"/>
            </a:endParaRPr>
          </a:p>
          <a:p>
            <a:pPr marL="603250" marR="896619" indent="-603885">
              <a:lnSpc>
                <a:spcPct val="100000"/>
              </a:lnSpc>
            </a:pPr>
            <a:r>
              <a:rPr sz="800" spc="-5" dirty="0">
                <a:latin typeface="Courier New"/>
                <a:cs typeface="Courier New"/>
              </a:rPr>
              <a:t>data = </a:t>
            </a:r>
            <a:r>
              <a:rPr sz="800" spc="-10" dirty="0">
                <a:latin typeface="Courier New"/>
                <a:cs typeface="Courier New"/>
              </a:rPr>
              <a:t>OrderedDict([(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'ietf-interfaces:interface'</a:t>
            </a:r>
            <a:r>
              <a:rPr sz="800" spc="-10" dirty="0">
                <a:latin typeface="Courier New"/>
                <a:cs typeface="Courier New"/>
              </a:rPr>
              <a:t>,  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OrderedDict([</a:t>
            </a:r>
            <a:endParaRPr sz="800">
              <a:latin typeface="Courier New"/>
              <a:cs typeface="Courier New"/>
            </a:endParaRPr>
          </a:p>
          <a:p>
            <a:pPr marL="1447800">
              <a:lnSpc>
                <a:spcPct val="100000"/>
              </a:lnSpc>
            </a:pP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(</a:t>
            </a:r>
            <a:r>
              <a:rPr sz="800" spc="-5" dirty="0">
                <a:solidFill>
                  <a:srgbClr val="AA5400"/>
                </a:solidFill>
                <a:latin typeface="Courier New"/>
                <a:cs typeface="Courier New"/>
              </a:rPr>
              <a:t>'name'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,</a:t>
            </a:r>
            <a:r>
              <a:rPr sz="800" spc="-20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interface),</a:t>
            </a:r>
            <a:endParaRPr sz="800">
              <a:latin typeface="Courier New"/>
              <a:cs typeface="Courier New"/>
            </a:endParaRPr>
          </a:p>
          <a:p>
            <a:pPr marL="1447165">
              <a:lnSpc>
                <a:spcPct val="100000"/>
              </a:lnSpc>
            </a:pPr>
            <a:r>
              <a:rPr sz="800" spc="-5" dirty="0">
                <a:latin typeface="Courier New"/>
                <a:cs typeface="Courier New"/>
              </a:rPr>
              <a:t>(</a:t>
            </a:r>
            <a:r>
              <a:rPr sz="800" spc="-5" dirty="0">
                <a:solidFill>
                  <a:srgbClr val="AA5400"/>
                </a:solidFill>
                <a:latin typeface="Courier New"/>
                <a:cs typeface="Courier New"/>
              </a:rPr>
              <a:t>'type'</a:t>
            </a:r>
            <a:r>
              <a:rPr sz="800" spc="-5" dirty="0">
                <a:latin typeface="Courier New"/>
                <a:cs typeface="Courier New"/>
              </a:rPr>
              <a:t>, 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'iana-if-type:ethernetCsmacd'</a:t>
            </a:r>
            <a:r>
              <a:rPr sz="800" spc="-10" dirty="0">
                <a:latin typeface="Courier New"/>
                <a:cs typeface="Courier New"/>
              </a:rPr>
              <a:t>),  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(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'ietf-ip:ipv4'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,</a:t>
            </a:r>
            <a:endParaRPr sz="800">
              <a:latin typeface="Courier New"/>
              <a:cs typeface="Courier New"/>
            </a:endParaRPr>
          </a:p>
          <a:p>
            <a:pPr marL="1689100">
              <a:lnSpc>
                <a:spcPct val="100000"/>
              </a:lnSpc>
            </a:pP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OrderedDict([</a:t>
            </a:r>
            <a:endParaRPr sz="800">
              <a:latin typeface="Courier New"/>
              <a:cs typeface="Courier New"/>
            </a:endParaRPr>
          </a:p>
          <a:p>
            <a:pPr marL="2051050" marR="474980" indent="-241935" algn="r">
              <a:lnSpc>
                <a:spcPct val="100000"/>
              </a:lnSpc>
            </a:pP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(</a:t>
            </a:r>
            <a:r>
              <a:rPr sz="800" spc="-5" dirty="0">
                <a:solidFill>
                  <a:srgbClr val="AA5400"/>
                </a:solidFill>
                <a:latin typeface="Courier New"/>
                <a:cs typeface="Courier New"/>
              </a:rPr>
              <a:t>'address'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,</a:t>
            </a:r>
            <a:r>
              <a:rPr sz="800" spc="-50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[OrderedDict([  (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'ip'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,</a:t>
            </a:r>
            <a:r>
              <a:rPr sz="800" spc="-20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ip[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"address"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]),</a:t>
            </a:r>
            <a:endParaRPr sz="800">
              <a:latin typeface="Courier New"/>
              <a:cs typeface="Courier New"/>
            </a:endParaRPr>
          </a:p>
          <a:p>
            <a:pPr marR="414655" algn="r">
              <a:lnSpc>
                <a:spcPct val="100000"/>
              </a:lnSpc>
            </a:pP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(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'netmask'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, ip[</a:t>
            </a:r>
            <a:r>
              <a:rPr sz="800" spc="-10" dirty="0">
                <a:solidFill>
                  <a:srgbClr val="AA5400"/>
                </a:solidFill>
                <a:latin typeface="Courier New"/>
                <a:cs typeface="Courier New"/>
              </a:rPr>
              <a:t>"mask"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])</a:t>
            </a:r>
            <a:endParaRPr sz="800">
              <a:latin typeface="Courier New"/>
              <a:cs typeface="Courier New"/>
            </a:endParaRPr>
          </a:p>
          <a:p>
            <a:pPr marR="52705" algn="ctr">
              <a:lnSpc>
                <a:spcPct val="100000"/>
              </a:lnSpc>
            </a:pP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])]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4950" y="2942042"/>
            <a:ext cx="253428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55955" algn="r">
              <a:lnSpc>
                <a:spcPct val="100000"/>
              </a:lnSpc>
              <a:spcBef>
                <a:spcPts val="95"/>
              </a:spcBef>
            </a:pP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)</a:t>
            </a:r>
            <a:endParaRPr sz="800">
              <a:latin typeface="Courier New"/>
              <a:cs typeface="Courier New"/>
            </a:endParaRPr>
          </a:p>
          <a:p>
            <a:pPr marR="716915" algn="r">
              <a:lnSpc>
                <a:spcPct val="100000"/>
              </a:lnSpc>
            </a:pP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])</a:t>
            </a:r>
            <a:endParaRPr sz="800">
              <a:latin typeface="Courier New"/>
              <a:cs typeface="Courier New"/>
            </a:endParaRPr>
          </a:p>
          <a:p>
            <a:pPr marL="1447165">
              <a:lnSpc>
                <a:spcPct val="100000"/>
              </a:lnSpc>
            </a:pP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),</a:t>
            </a:r>
            <a:endParaRPr sz="800">
              <a:latin typeface="Courier New"/>
              <a:cs typeface="Courier New"/>
            </a:endParaRPr>
          </a:p>
          <a:p>
            <a:pPr marR="1078865" algn="r">
              <a:lnSpc>
                <a:spcPct val="100000"/>
              </a:lnSpc>
            </a:pP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])</a:t>
            </a:r>
            <a:endParaRPr sz="800">
              <a:latin typeface="Courier New"/>
              <a:cs typeface="Courier New"/>
            </a:endParaRPr>
          </a:p>
          <a:p>
            <a:pPr marR="1137920" algn="r">
              <a:lnSpc>
                <a:spcPct val="100000"/>
              </a:lnSpc>
            </a:pP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)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])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800" i="1" spc="-5" dirty="0">
                <a:solidFill>
                  <a:srgbClr val="AAAAAA"/>
                </a:solidFill>
                <a:latin typeface="Courier New"/>
                <a:cs typeface="Courier New"/>
              </a:rPr>
              <a:t># Use PUT request to update</a:t>
            </a:r>
            <a:r>
              <a:rPr sz="800" i="1" spc="-70" dirty="0">
                <a:solidFill>
                  <a:srgbClr val="AAAAAA"/>
                </a:solidFill>
                <a:latin typeface="Courier New"/>
                <a:cs typeface="Courier New"/>
              </a:rPr>
              <a:t> </a:t>
            </a:r>
            <a:r>
              <a:rPr sz="800" i="1" spc="-10" dirty="0">
                <a:solidFill>
                  <a:srgbClr val="AAAAAA"/>
                </a:solidFill>
                <a:latin typeface="Courier New"/>
                <a:cs typeface="Courier New"/>
              </a:rPr>
              <a:t>data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response =</a:t>
            </a:r>
            <a:r>
              <a:rPr sz="800" spc="-20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requests.put(url,</a:t>
            </a:r>
            <a:endParaRPr sz="800">
              <a:latin typeface="Courier New"/>
              <a:cs typeface="Courier New"/>
            </a:endParaRPr>
          </a:p>
          <a:p>
            <a:pPr marL="1447800">
              <a:lnSpc>
                <a:spcPct val="100000"/>
              </a:lnSpc>
            </a:pP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auth=(USER,</a:t>
            </a:r>
            <a:r>
              <a:rPr sz="800" spc="-85" dirty="0">
                <a:solidFill>
                  <a:srgbClr val="282828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PASS),</a:t>
            </a:r>
            <a:endParaRPr sz="800">
              <a:latin typeface="Courier New"/>
              <a:cs typeface="Courier New"/>
            </a:endParaRPr>
          </a:p>
          <a:p>
            <a:pPr marL="1447800" marR="113664">
              <a:lnSpc>
                <a:spcPct val="100000"/>
              </a:lnSpc>
            </a:pP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hea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d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ers=h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e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aders,  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verify=</a:t>
            </a:r>
            <a:r>
              <a:rPr sz="800" spc="-5" dirty="0">
                <a:solidFill>
                  <a:srgbClr val="00AAAA"/>
                </a:solidFill>
                <a:latin typeface="Courier New"/>
                <a:cs typeface="Courier New"/>
              </a:rPr>
              <a:t>False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,  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json=data</a:t>
            </a:r>
            <a:endParaRPr sz="800">
              <a:latin typeface="Courier New"/>
              <a:cs typeface="Courier New"/>
            </a:endParaRPr>
          </a:p>
          <a:p>
            <a:pPr marL="1447800">
              <a:lnSpc>
                <a:spcPct val="100000"/>
              </a:lnSpc>
            </a:pP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)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54950" y="4648912"/>
            <a:ext cx="120713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00" spc="-10" dirty="0">
                <a:solidFill>
                  <a:srgbClr val="0000AA"/>
                </a:solidFill>
                <a:latin typeface="Courier New"/>
                <a:cs typeface="Courier New"/>
              </a:rPr>
              <a:t>pri</a:t>
            </a:r>
            <a:r>
              <a:rPr sz="800" spc="-5" dirty="0">
                <a:solidFill>
                  <a:srgbClr val="0000AA"/>
                </a:solidFill>
                <a:latin typeface="Courier New"/>
                <a:cs typeface="Courier New"/>
              </a:rPr>
              <a:t>n</a:t>
            </a:r>
            <a:r>
              <a:rPr sz="800" spc="-10" dirty="0">
                <a:solidFill>
                  <a:srgbClr val="0000AA"/>
                </a:solidFill>
                <a:latin typeface="Courier New"/>
                <a:cs typeface="Courier New"/>
              </a:rPr>
              <a:t>t</a:t>
            </a:r>
            <a:r>
              <a:rPr sz="800" spc="-15" dirty="0">
                <a:solidFill>
                  <a:srgbClr val="282828"/>
                </a:solidFill>
                <a:latin typeface="Courier New"/>
                <a:cs typeface="Courier New"/>
              </a:rPr>
              <a:t>(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res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p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onse.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t</a:t>
            </a:r>
            <a:r>
              <a:rPr sz="800" spc="-10" dirty="0">
                <a:solidFill>
                  <a:srgbClr val="282828"/>
                </a:solidFill>
                <a:latin typeface="Courier New"/>
                <a:cs typeface="Courier New"/>
              </a:rPr>
              <a:t>ext</a:t>
            </a:r>
            <a:r>
              <a:rPr sz="800" spc="-5" dirty="0">
                <a:solidFill>
                  <a:srgbClr val="282828"/>
                </a:solidFill>
                <a:latin typeface="Courier New"/>
                <a:cs typeface="Courier New"/>
              </a:rPr>
              <a:t>)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3939" y="1226718"/>
            <a:ext cx="2814320" cy="87249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8905" marR="5080" indent="-116839">
              <a:lnSpc>
                <a:spcPts val="1820"/>
              </a:lnSpc>
              <a:spcBef>
                <a:spcPts val="24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Example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function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to  </a:t>
            </a:r>
            <a:r>
              <a:rPr sz="1600" spc="30" dirty="0">
                <a:solidFill>
                  <a:srgbClr val="282828"/>
                </a:solidFill>
                <a:latin typeface="Arial"/>
                <a:cs typeface="Arial"/>
              </a:rPr>
              <a:t>configure </a:t>
            </a:r>
            <a:r>
              <a:rPr sz="1600" spc="-65" dirty="0">
                <a:solidFill>
                  <a:srgbClr val="282828"/>
                </a:solidFill>
                <a:latin typeface="Arial"/>
                <a:cs typeface="Arial"/>
              </a:rPr>
              <a:t>IP </a:t>
            </a: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with</a:t>
            </a:r>
            <a:r>
              <a:rPr sz="1600" spc="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282828"/>
                </a:solidFill>
                <a:latin typeface="Arial"/>
                <a:cs typeface="Arial"/>
              </a:rPr>
              <a:t>RESTCONF</a:t>
            </a:r>
            <a:endParaRPr sz="160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960"/>
              </a:spcBef>
              <a:buSzPct val="59375"/>
              <a:buChar char="•"/>
              <a:tabLst>
                <a:tab pos="129539" algn="l"/>
              </a:tabLst>
            </a:pP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Using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50" dirty="0">
                <a:solidFill>
                  <a:srgbClr val="282828"/>
                </a:solidFill>
                <a:latin typeface="Arial"/>
                <a:cs typeface="Arial"/>
              </a:rPr>
              <a:t>“requests”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348487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RESTCONF </a:t>
            </a:r>
            <a:r>
              <a:rPr spc="-5" dirty="0"/>
              <a:t>in</a:t>
            </a:r>
            <a:r>
              <a:rPr spc="120" dirty="0"/>
              <a:t> </a:t>
            </a:r>
            <a:r>
              <a:rPr spc="15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421399311"/>
      </p:ext>
    </p:extLst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B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2270" y="2993186"/>
            <a:ext cx="259842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003B55"/>
                </a:solidFill>
                <a:latin typeface="Arial"/>
                <a:cs typeface="Arial"/>
              </a:rPr>
              <a:t>It</a:t>
            </a:r>
            <a:r>
              <a:rPr sz="3600" spc="5" dirty="0">
                <a:solidFill>
                  <a:srgbClr val="003B55"/>
                </a:solidFill>
                <a:latin typeface="Arial"/>
                <a:cs typeface="Arial"/>
              </a:rPr>
              <a:t> </a:t>
            </a:r>
            <a:r>
              <a:rPr sz="3600" spc="-30" dirty="0">
                <a:solidFill>
                  <a:srgbClr val="003B55"/>
                </a:solidFill>
                <a:latin typeface="Arial"/>
                <a:cs typeface="Arial"/>
              </a:rPr>
              <a:t>depends…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25" dirty="0">
                <a:solidFill>
                  <a:srgbClr val="003B55"/>
                </a:solidFill>
                <a:latin typeface="Arial"/>
                <a:cs typeface="Arial"/>
              </a:rPr>
              <a:t>(of </a:t>
            </a:r>
            <a:r>
              <a:rPr sz="1400" spc="20" dirty="0">
                <a:solidFill>
                  <a:srgbClr val="003B55"/>
                </a:solidFill>
                <a:latin typeface="Arial"/>
                <a:cs typeface="Arial"/>
              </a:rPr>
              <a:t>course </a:t>
            </a:r>
            <a:r>
              <a:rPr sz="1400" spc="15" dirty="0">
                <a:solidFill>
                  <a:srgbClr val="003B55"/>
                </a:solidFill>
                <a:latin typeface="Arial"/>
                <a:cs typeface="Arial"/>
              </a:rPr>
              <a:t>it</a:t>
            </a:r>
            <a:r>
              <a:rPr sz="1400" spc="35" dirty="0">
                <a:solidFill>
                  <a:srgbClr val="003B55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003B55"/>
                </a:solidFill>
                <a:latin typeface="Arial"/>
                <a:cs typeface="Arial"/>
              </a:rPr>
              <a:t>does)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2274" y="829792"/>
            <a:ext cx="62344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i="1" spc="-95" dirty="0">
                <a:solidFill>
                  <a:srgbClr val="003B55"/>
                </a:solidFill>
                <a:latin typeface="Arial"/>
                <a:cs typeface="Arial"/>
              </a:rPr>
              <a:t>Is </a:t>
            </a:r>
            <a:r>
              <a:rPr sz="4000" i="1" spc="-150" dirty="0">
                <a:solidFill>
                  <a:srgbClr val="003B55"/>
                </a:solidFill>
                <a:latin typeface="Arial"/>
                <a:cs typeface="Arial"/>
              </a:rPr>
              <a:t>RESTCONF </a:t>
            </a:r>
            <a:r>
              <a:rPr sz="4000" i="1" spc="-70" dirty="0">
                <a:solidFill>
                  <a:srgbClr val="003B55"/>
                </a:solidFill>
                <a:latin typeface="Arial"/>
                <a:cs typeface="Arial"/>
              </a:rPr>
              <a:t>a </a:t>
            </a:r>
            <a:r>
              <a:rPr sz="4000" i="1" spc="-220" dirty="0">
                <a:solidFill>
                  <a:srgbClr val="003B55"/>
                </a:solidFill>
                <a:latin typeface="Arial"/>
                <a:cs typeface="Arial"/>
              </a:rPr>
              <a:t>REST</a:t>
            </a:r>
            <a:r>
              <a:rPr sz="4000" i="1" spc="600" dirty="0">
                <a:solidFill>
                  <a:srgbClr val="003B55"/>
                </a:solidFill>
                <a:latin typeface="Arial"/>
                <a:cs typeface="Arial"/>
              </a:rPr>
              <a:t> </a:t>
            </a:r>
            <a:r>
              <a:rPr sz="4000" i="1" spc="-75" dirty="0">
                <a:solidFill>
                  <a:srgbClr val="003B55"/>
                </a:solidFill>
                <a:latin typeface="Arial"/>
                <a:cs typeface="Arial"/>
              </a:rPr>
              <a:t>API?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22747" y="1509522"/>
            <a:ext cx="3598163" cy="2992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508060" y="4959784"/>
            <a:ext cx="168275" cy="129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" spc="25" dirty="0">
                <a:solidFill>
                  <a:srgbClr val="282828"/>
                </a:solidFill>
                <a:latin typeface="Arial"/>
                <a:cs typeface="Arial"/>
              </a:rPr>
              <a:t>91</a:t>
            </a:r>
            <a:endParaRPr sz="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6284641"/>
      </p:ext>
    </p:extLst>
  </p:cSld>
  <p:clrMapOvr>
    <a:masterClrMapping/>
  </p:clrMapOvr>
  <p:transition spd="med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939" y="1099769"/>
            <a:ext cx="3532504" cy="1742439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600" u="sng" spc="-60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RESTCONF </a:t>
            </a:r>
            <a:r>
              <a:rPr sz="1600" u="sng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is </a:t>
            </a:r>
            <a:r>
              <a:rPr sz="1600" u="sng" spc="-30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a </a:t>
            </a:r>
            <a:r>
              <a:rPr sz="1600" u="sng" spc="1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Level </a:t>
            </a:r>
            <a:r>
              <a:rPr sz="1600" u="sng" spc="70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2 </a:t>
            </a:r>
            <a:r>
              <a:rPr sz="1600" u="sng" spc="-8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REST</a:t>
            </a:r>
            <a:r>
              <a:rPr sz="1600" u="sng" spc="18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</a:t>
            </a:r>
            <a:r>
              <a:rPr sz="1600" u="sng" spc="-35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API</a:t>
            </a:r>
            <a:endParaRPr sz="160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1000"/>
              </a:spcBef>
              <a:buSzPct val="59375"/>
              <a:buChar char="•"/>
              <a:tabLst>
                <a:tab pos="129539" algn="l"/>
              </a:tabLst>
            </a:pPr>
            <a:r>
              <a:rPr sz="1600" spc="-60" dirty="0">
                <a:solidFill>
                  <a:srgbClr val="282828"/>
                </a:solidFill>
                <a:latin typeface="Arial"/>
                <a:cs typeface="Arial"/>
              </a:rPr>
              <a:t>RESTCONF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targets</a:t>
            </a:r>
            <a:r>
              <a:rPr sz="1600" spc="114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resources</a:t>
            </a:r>
            <a:endParaRPr sz="160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1005"/>
              </a:spcBef>
              <a:buSzPct val="59375"/>
              <a:buChar char="•"/>
              <a:tabLst>
                <a:tab pos="129539" algn="l"/>
              </a:tabLst>
            </a:pPr>
            <a:r>
              <a:rPr sz="1600" spc="-60" dirty="0">
                <a:solidFill>
                  <a:srgbClr val="282828"/>
                </a:solidFill>
                <a:latin typeface="Arial"/>
                <a:cs typeface="Arial"/>
              </a:rPr>
              <a:t>RESTCONF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uses </a:t>
            </a:r>
            <a:r>
              <a:rPr sz="1600" spc="-45" dirty="0">
                <a:solidFill>
                  <a:srgbClr val="282828"/>
                </a:solidFill>
                <a:latin typeface="Arial"/>
                <a:cs typeface="Arial"/>
              </a:rPr>
              <a:t>HTTP</a:t>
            </a:r>
            <a:r>
              <a:rPr sz="1600" spc="11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Verbs</a:t>
            </a:r>
            <a:endParaRPr sz="1600">
              <a:latin typeface="Arial"/>
              <a:cs typeface="Arial"/>
            </a:endParaRPr>
          </a:p>
          <a:p>
            <a:pPr marL="128905" marR="5080" indent="-116839">
              <a:lnSpc>
                <a:spcPts val="1820"/>
              </a:lnSpc>
              <a:spcBef>
                <a:spcPts val="1150"/>
              </a:spcBef>
              <a:buSzPct val="59375"/>
              <a:buChar char="•"/>
              <a:tabLst>
                <a:tab pos="129539" algn="l"/>
              </a:tabLst>
            </a:pPr>
            <a:r>
              <a:rPr sz="1600" spc="-60" dirty="0">
                <a:solidFill>
                  <a:srgbClr val="282828"/>
                </a:solidFill>
                <a:latin typeface="Arial"/>
                <a:cs typeface="Arial"/>
              </a:rPr>
              <a:t>RESTCONF </a:t>
            </a:r>
            <a:r>
              <a:rPr sz="1600" spc="40" dirty="0">
                <a:solidFill>
                  <a:srgbClr val="282828"/>
                </a:solidFill>
                <a:latin typeface="Arial"/>
                <a:cs typeface="Arial"/>
              </a:rPr>
              <a:t>doesn’t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use 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Hypermedia 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Controls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58820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Richardson </a:t>
            </a:r>
            <a:r>
              <a:rPr spc="30" dirty="0"/>
              <a:t>Maturity </a:t>
            </a:r>
            <a:r>
              <a:rPr spc="55" dirty="0"/>
              <a:t>Model </a:t>
            </a:r>
            <a:r>
              <a:rPr spc="65" dirty="0"/>
              <a:t>for</a:t>
            </a:r>
            <a:r>
              <a:rPr spc="130" dirty="0"/>
              <a:t> </a:t>
            </a:r>
            <a:r>
              <a:rPr spc="-160" dirty="0"/>
              <a:t>REST</a:t>
            </a:r>
          </a:p>
        </p:txBody>
      </p:sp>
      <p:sp>
        <p:nvSpPr>
          <p:cNvPr id="4" name="object 4"/>
          <p:cNvSpPr/>
          <p:nvPr/>
        </p:nvSpPr>
        <p:spPr>
          <a:xfrm>
            <a:off x="4574285" y="1363217"/>
            <a:ext cx="4260859" cy="2527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00652" y="4599476"/>
            <a:ext cx="4762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282828"/>
                </a:solidFill>
                <a:latin typeface="Arial"/>
                <a:cs typeface="Arial"/>
              </a:rPr>
              <a:t>Source:</a:t>
            </a:r>
            <a:r>
              <a:rPr sz="1200" spc="-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200" u="sng" spc="-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3"/>
              </a:rPr>
              <a:t>https://martinfowler.com/articles/richardsonMaturityModel.html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08060" y="4959784"/>
            <a:ext cx="168275" cy="129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" spc="25" dirty="0">
                <a:solidFill>
                  <a:srgbClr val="282828"/>
                </a:solidFill>
                <a:latin typeface="Arial"/>
                <a:cs typeface="Arial"/>
              </a:rPr>
              <a:t>92</a:t>
            </a:r>
            <a:endParaRPr sz="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6341897"/>
      </p:ext>
    </p:extLst>
  </p:cSld>
  <p:clrMapOvr>
    <a:masterClrMapping/>
  </p:clrMapOvr>
  <p:transition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12700">
              <a:lnSpc>
                <a:spcPts val="3650"/>
              </a:lnSpc>
              <a:spcBef>
                <a:spcPts val="95"/>
              </a:spcBef>
            </a:pPr>
            <a:r>
              <a:rPr lang="en-IN" sz="3600" b="1" spc="-305" dirty="0">
                <a:solidFill>
                  <a:schemeClr val="tx1"/>
                </a:solidFill>
              </a:rPr>
              <a:t>R</a:t>
            </a:r>
            <a:r>
              <a:rPr lang="en-IN" sz="3600" b="1" spc="-285" dirty="0">
                <a:solidFill>
                  <a:schemeClr val="tx1"/>
                </a:solidFill>
              </a:rPr>
              <a:t>EST</a:t>
            </a:r>
            <a:r>
              <a:rPr lang="en-IN" sz="3600" b="1" spc="-45" dirty="0">
                <a:solidFill>
                  <a:schemeClr val="tx1"/>
                </a:solidFill>
              </a:rPr>
              <a:t>CO</a:t>
            </a:r>
            <a:r>
              <a:rPr lang="en-IN" sz="3600" b="1" spc="-100" dirty="0">
                <a:solidFill>
                  <a:schemeClr val="tx1"/>
                </a:solidFill>
              </a:rPr>
              <a:t>NF</a:t>
            </a:r>
            <a:br>
              <a:rPr lang="en-IN" sz="3600" b="1" dirty="0">
                <a:solidFill>
                  <a:schemeClr val="tx1"/>
                </a:solidFill>
              </a:rPr>
            </a:br>
            <a:r>
              <a:rPr lang="en-IN" sz="3600" b="1" spc="15" dirty="0">
                <a:solidFill>
                  <a:schemeClr val="tx1"/>
                </a:solidFill>
              </a:rPr>
              <a:t>Summary</a:t>
            </a:r>
            <a:endParaRPr lang="en-IN" sz="36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168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766" y="1659731"/>
            <a:ext cx="3808797" cy="1824038"/>
          </a:xfrm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  <a:normAutofit/>
          </a:bodyPr>
          <a:lstStyle/>
          <a:p>
            <a:pPr marL="12065">
              <a:buSzPct val="78125"/>
              <a:tabLst>
                <a:tab pos="182880" algn="l"/>
              </a:tabLst>
            </a:pPr>
            <a:r>
              <a:rPr lang="en-IN" spc="-5"/>
              <a:t>What is YANG?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DCD26A-6E52-894C-A511-10AEAE87692D}"/>
              </a:ext>
            </a:extLst>
          </p:cNvPr>
          <p:cNvSpPr/>
          <p:nvPr/>
        </p:nvSpPr>
        <p:spPr>
          <a:xfrm>
            <a:off x="5089525" y="4062350"/>
            <a:ext cx="3559175" cy="52514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defTabSz="684213">
              <a:lnSpc>
                <a:spcPct val="95000"/>
              </a:lnSpc>
              <a:spcBef>
                <a:spcPts val="1075"/>
              </a:spcBef>
              <a:buClr>
                <a:schemeClr val="tx2"/>
              </a:buClr>
              <a:buSzPct val="90000"/>
            </a:pPr>
            <a:endParaRPr lang="en-US" sz="900" kern="1200" dirty="0">
              <a:effectLst/>
              <a:latin typeface="+mn-lt"/>
              <a:ea typeface="ＭＳ Ｐゴシック" charset="0"/>
              <a:cs typeface="Cisco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D68157-15F6-4945-8127-DB01DAF221E3}"/>
              </a:ext>
            </a:extLst>
          </p:cNvPr>
          <p:cNvSpPr/>
          <p:nvPr/>
        </p:nvSpPr>
        <p:spPr>
          <a:xfrm>
            <a:off x="4653815" y="1209926"/>
            <a:ext cx="4572000" cy="1934376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4213">
              <a:lnSpc>
                <a:spcPct val="95000"/>
              </a:lnSpc>
              <a:spcBef>
                <a:spcPts val="1075"/>
              </a:spcBef>
              <a:buClr>
                <a:schemeClr val="tx2"/>
              </a:buClr>
              <a:buSzPct val="90000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data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language for the NETCONF configuration management protocol. Together, NETCONF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the tools that network administrators need to automate configuration tasks across multiple devices in a software-defined network (SDN).</a:t>
            </a:r>
          </a:p>
        </p:txBody>
      </p:sp>
    </p:spTree>
    <p:extLst>
      <p:ext uri="{BB962C8B-B14F-4D97-AF65-F5344CB8AC3E}">
        <p14:creationId xmlns:p14="http://schemas.microsoft.com/office/powerpoint/2010/main" val="42831193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49861" y="4966489"/>
            <a:ext cx="23952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75" dirty="0">
                <a:solidFill>
                  <a:srgbClr val="282828"/>
                </a:solidFill>
                <a:latin typeface="Arial"/>
                <a:cs typeface="Arial"/>
              </a:rPr>
              <a:t>© </a:t>
            </a:r>
            <a:r>
              <a:rPr sz="600" spc="25" dirty="0">
                <a:solidFill>
                  <a:srgbClr val="282828"/>
                </a:solidFill>
                <a:latin typeface="Arial"/>
                <a:cs typeface="Arial"/>
              </a:rPr>
              <a:t>2020 </a:t>
            </a:r>
            <a:r>
              <a:rPr sz="600" spc="5" dirty="0">
                <a:solidFill>
                  <a:srgbClr val="282828"/>
                </a:solidFill>
                <a:latin typeface="Arial"/>
                <a:cs typeface="Arial"/>
              </a:rPr>
              <a:t>Cisco </a:t>
            </a:r>
            <a:r>
              <a:rPr sz="600" spc="10" dirty="0">
                <a:solidFill>
                  <a:srgbClr val="282828"/>
                </a:solidFill>
                <a:latin typeface="Arial"/>
                <a:cs typeface="Arial"/>
              </a:rPr>
              <a:t>and/or </a:t>
            </a:r>
            <a:r>
              <a:rPr sz="600" dirty="0">
                <a:solidFill>
                  <a:srgbClr val="282828"/>
                </a:solidFill>
                <a:latin typeface="Arial"/>
                <a:cs typeface="Arial"/>
              </a:rPr>
              <a:t>its affiliates. </a:t>
            </a:r>
            <a:r>
              <a:rPr sz="600" spc="-5" dirty="0">
                <a:solidFill>
                  <a:srgbClr val="282828"/>
                </a:solidFill>
                <a:latin typeface="Arial"/>
                <a:cs typeface="Arial"/>
              </a:rPr>
              <a:t>All </a:t>
            </a:r>
            <a:r>
              <a:rPr sz="600" spc="5" dirty="0">
                <a:solidFill>
                  <a:srgbClr val="282828"/>
                </a:solidFill>
                <a:latin typeface="Arial"/>
                <a:cs typeface="Arial"/>
              </a:rPr>
              <a:t>rights reserved. Cisco</a:t>
            </a:r>
            <a:r>
              <a:rPr sz="600" spc="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282828"/>
                </a:solidFill>
                <a:latin typeface="Arial"/>
                <a:cs typeface="Arial"/>
              </a:rPr>
              <a:t>Public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2720" y="139687"/>
            <a:ext cx="12007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Re</a:t>
            </a:r>
            <a:r>
              <a:rPr dirty="0"/>
              <a:t>v</a:t>
            </a:r>
            <a:r>
              <a:rPr spc="-5" dirty="0"/>
              <a:t>i</a:t>
            </a:r>
            <a:r>
              <a:rPr spc="50" dirty="0"/>
              <a:t>e</a:t>
            </a:r>
            <a:r>
              <a:rPr spc="185" dirty="0"/>
              <a:t>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2223" y="1164742"/>
            <a:ext cx="5655945" cy="151066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82245" indent="-170180">
              <a:lnSpc>
                <a:spcPct val="100000"/>
              </a:lnSpc>
              <a:spcBef>
                <a:spcPts val="1100"/>
              </a:spcBef>
              <a:buSzPct val="78125"/>
              <a:buChar char="•"/>
              <a:tabLst>
                <a:tab pos="182880" algn="l"/>
              </a:tabLst>
            </a:pP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elements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of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the </a:t>
            </a:r>
            <a:r>
              <a:rPr sz="1600" spc="-60" dirty="0">
                <a:solidFill>
                  <a:srgbClr val="282828"/>
                </a:solidFill>
                <a:latin typeface="Arial"/>
                <a:cs typeface="Arial"/>
              </a:rPr>
              <a:t>RESTCONF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transport</a:t>
            </a:r>
            <a:r>
              <a:rPr sz="1600" spc="16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40" dirty="0">
                <a:solidFill>
                  <a:srgbClr val="282828"/>
                </a:solidFill>
                <a:latin typeface="Arial"/>
                <a:cs typeface="Arial"/>
              </a:rPr>
              <a:t>protocol</a:t>
            </a:r>
            <a:endParaRPr sz="1600">
              <a:latin typeface="Arial"/>
              <a:cs typeface="Arial"/>
            </a:endParaRPr>
          </a:p>
          <a:p>
            <a:pPr marL="182245" indent="-170180">
              <a:lnSpc>
                <a:spcPct val="100000"/>
              </a:lnSpc>
              <a:spcBef>
                <a:spcPts val="1000"/>
              </a:spcBef>
              <a:buSzPct val="78125"/>
              <a:buChar char="•"/>
              <a:tabLst>
                <a:tab pos="182880" algn="l"/>
              </a:tabLst>
            </a:pPr>
            <a:r>
              <a:rPr sz="1600" spc="35" dirty="0">
                <a:solidFill>
                  <a:srgbClr val="282828"/>
                </a:solidFill>
                <a:latin typeface="Arial"/>
                <a:cs typeface="Arial"/>
              </a:rPr>
              <a:t>How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sz="1600" spc="15" dirty="0">
                <a:solidFill>
                  <a:srgbClr val="282828"/>
                </a:solidFill>
                <a:latin typeface="Arial"/>
                <a:cs typeface="Arial"/>
              </a:rPr>
              <a:t>leverage </a:t>
            </a:r>
            <a:r>
              <a:rPr sz="1600" spc="5" dirty="0">
                <a:solidFill>
                  <a:srgbClr val="282828"/>
                </a:solidFill>
                <a:latin typeface="Arial"/>
                <a:cs typeface="Arial"/>
              </a:rPr>
              <a:t>Postman </a:t>
            </a:r>
            <a:r>
              <a:rPr sz="1600" spc="45" dirty="0">
                <a:solidFill>
                  <a:srgbClr val="282828"/>
                </a:solidFill>
                <a:latin typeface="Arial"/>
                <a:cs typeface="Arial"/>
              </a:rPr>
              <a:t>to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use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282828"/>
                </a:solidFill>
                <a:latin typeface="Arial"/>
                <a:cs typeface="Arial"/>
              </a:rPr>
              <a:t>RESTCONF</a:t>
            </a:r>
            <a:endParaRPr sz="1600">
              <a:latin typeface="Arial"/>
              <a:cs typeface="Arial"/>
            </a:endParaRPr>
          </a:p>
          <a:p>
            <a:pPr marL="182245" indent="-170180">
              <a:lnSpc>
                <a:spcPct val="100000"/>
              </a:lnSpc>
              <a:spcBef>
                <a:spcPts val="1005"/>
              </a:spcBef>
              <a:buSzPct val="78125"/>
              <a:buChar char="•"/>
              <a:tabLst>
                <a:tab pos="182880" algn="l"/>
              </a:tabLst>
            </a:pP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Examples </a:t>
            </a:r>
            <a:r>
              <a:rPr sz="1600" spc="20" dirty="0">
                <a:solidFill>
                  <a:srgbClr val="282828"/>
                </a:solidFill>
                <a:latin typeface="Arial"/>
                <a:cs typeface="Arial"/>
              </a:rPr>
              <a:t>retrieving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and </a:t>
            </a:r>
            <a:r>
              <a:rPr sz="1600" spc="25" dirty="0">
                <a:solidFill>
                  <a:srgbClr val="282828"/>
                </a:solidFill>
                <a:latin typeface="Arial"/>
                <a:cs typeface="Arial"/>
              </a:rPr>
              <a:t>configuring </a:t>
            </a: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data using</a:t>
            </a:r>
            <a:r>
              <a:rPr sz="1600" spc="16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-60" dirty="0">
                <a:solidFill>
                  <a:srgbClr val="282828"/>
                </a:solidFill>
                <a:latin typeface="Arial"/>
                <a:cs typeface="Arial"/>
              </a:rPr>
              <a:t>RESTCONF</a:t>
            </a:r>
            <a:endParaRPr sz="1600">
              <a:latin typeface="Arial"/>
              <a:cs typeface="Arial"/>
            </a:endParaRPr>
          </a:p>
          <a:p>
            <a:pPr marL="182245" indent="-170180">
              <a:lnSpc>
                <a:spcPct val="100000"/>
              </a:lnSpc>
              <a:spcBef>
                <a:spcPts val="1005"/>
              </a:spcBef>
              <a:buSzPct val="78125"/>
              <a:buChar char="•"/>
              <a:tabLst>
                <a:tab pos="182880" algn="l"/>
              </a:tabLst>
            </a:pPr>
            <a:r>
              <a:rPr sz="1600" spc="10" dirty="0">
                <a:solidFill>
                  <a:srgbClr val="282828"/>
                </a:solidFill>
                <a:latin typeface="Arial"/>
                <a:cs typeface="Arial"/>
              </a:rPr>
              <a:t>Yep, </a:t>
            </a:r>
            <a:r>
              <a:rPr sz="1600" spc="-60" dirty="0">
                <a:solidFill>
                  <a:srgbClr val="282828"/>
                </a:solidFill>
                <a:latin typeface="Arial"/>
                <a:cs typeface="Arial"/>
              </a:rPr>
              <a:t>RESTCONF </a:t>
            </a:r>
            <a:r>
              <a:rPr sz="1600" spc="-5" dirty="0">
                <a:solidFill>
                  <a:srgbClr val="282828"/>
                </a:solidFill>
                <a:latin typeface="Arial"/>
                <a:cs typeface="Arial"/>
              </a:rPr>
              <a:t>is </a:t>
            </a:r>
            <a:r>
              <a:rPr sz="1600" spc="-30" dirty="0">
                <a:solidFill>
                  <a:srgbClr val="282828"/>
                </a:solidFill>
                <a:latin typeface="Arial"/>
                <a:cs typeface="Arial"/>
              </a:rPr>
              <a:t>a </a:t>
            </a:r>
            <a:r>
              <a:rPr sz="1600" spc="-90" dirty="0">
                <a:solidFill>
                  <a:srgbClr val="282828"/>
                </a:solidFill>
                <a:latin typeface="Arial"/>
                <a:cs typeface="Arial"/>
              </a:rPr>
              <a:t>REST</a:t>
            </a:r>
            <a:r>
              <a:rPr sz="1600" spc="21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282828"/>
                </a:solidFill>
                <a:latin typeface="Arial"/>
                <a:cs typeface="Arial"/>
              </a:rPr>
              <a:t>API!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33472" y="4959790"/>
            <a:ext cx="11683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25" dirty="0">
                <a:solidFill>
                  <a:srgbClr val="282828"/>
                </a:solidFill>
                <a:latin typeface="Arial"/>
                <a:cs typeface="Arial"/>
              </a:rPr>
              <a:t>94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71427" y="4966496"/>
            <a:ext cx="5397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282828"/>
                </a:solidFill>
                <a:latin typeface="Arial"/>
                <a:cs typeface="Arial"/>
              </a:rPr>
              <a:t>BRKDEV-1368</a:t>
            </a:r>
            <a:endParaRPr sz="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7379696"/>
      </p:ext>
    </p:extLst>
  </p:cSld>
  <p:clrMapOvr>
    <a:masterClrMapping/>
  </p:clrMapOvr>
  <p:transition spd="med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12700">
              <a:lnSpc>
                <a:spcPts val="3650"/>
              </a:lnSpc>
              <a:spcBef>
                <a:spcPts val="95"/>
              </a:spcBef>
            </a:pPr>
            <a:r>
              <a:rPr lang="en-IN" sz="3600" b="1" spc="-305" dirty="0">
                <a:solidFill>
                  <a:schemeClr val="tx1"/>
                </a:solidFill>
              </a:rPr>
              <a:t>DEMO</a:t>
            </a:r>
            <a:endParaRPr lang="en-IN" sz="36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16580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7011308" y="1639522"/>
            <a:ext cx="711684" cy="1148751"/>
            <a:chOff x="8556512" y="2367556"/>
            <a:chExt cx="367989" cy="593982"/>
          </a:xfrm>
        </p:grpSpPr>
        <p:sp>
          <p:nvSpPr>
            <p:cNvPr id="10" name="Freeform 534"/>
            <p:cNvSpPr>
              <a:spLocks noChangeAspect="1"/>
            </p:cNvSpPr>
            <p:nvPr/>
          </p:nvSpPr>
          <p:spPr bwMode="auto">
            <a:xfrm>
              <a:off x="8556512" y="2367556"/>
              <a:ext cx="367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535"/>
            <p:cNvSpPr>
              <a:spLocks noChangeAspect="1" noChangeArrowheads="1"/>
            </p:cNvSpPr>
            <p:nvPr/>
          </p:nvSpPr>
          <p:spPr bwMode="auto">
            <a:xfrm>
              <a:off x="8681508" y="2845542"/>
              <a:ext cx="115996" cy="115996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36"/>
            <p:cNvSpPr>
              <a:spLocks noChangeAspect="1"/>
            </p:cNvSpPr>
            <p:nvPr/>
          </p:nvSpPr>
          <p:spPr bwMode="auto">
            <a:xfrm>
              <a:off x="8678508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37"/>
            <p:cNvSpPr>
              <a:spLocks noChangeAspect="1"/>
            </p:cNvSpPr>
            <p:nvPr/>
          </p:nvSpPr>
          <p:spPr bwMode="auto">
            <a:xfrm>
              <a:off x="8804505" y="2490552"/>
              <a:ext cx="119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rgbClr val="008C44"/>
            </a:solidFill>
            <a:ln w="3175">
              <a:solidFill>
                <a:srgbClr val="017E1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6473870" y="2399691"/>
            <a:ext cx="889910" cy="1432537"/>
            <a:chOff x="8085527" y="2367556"/>
            <a:chExt cx="368989" cy="593982"/>
          </a:xfrm>
        </p:grpSpPr>
        <p:sp>
          <p:nvSpPr>
            <p:cNvPr id="16" name="Freeform 530"/>
            <p:cNvSpPr>
              <a:spLocks noChangeAspect="1"/>
            </p:cNvSpPr>
            <p:nvPr/>
          </p:nvSpPr>
          <p:spPr bwMode="auto">
            <a:xfrm>
              <a:off x="8085527" y="2367556"/>
              <a:ext cx="368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531"/>
            <p:cNvSpPr>
              <a:spLocks noChangeAspect="1" noChangeArrowheads="1"/>
            </p:cNvSpPr>
            <p:nvPr/>
          </p:nvSpPr>
          <p:spPr bwMode="auto">
            <a:xfrm>
              <a:off x="8210523" y="2845542"/>
              <a:ext cx="115996" cy="115996"/>
            </a:xfrm>
            <a:prstGeom prst="ellips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32"/>
            <p:cNvSpPr>
              <a:spLocks noChangeAspect="1"/>
            </p:cNvSpPr>
            <p:nvPr/>
          </p:nvSpPr>
          <p:spPr bwMode="auto">
            <a:xfrm>
              <a:off x="8208523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33"/>
            <p:cNvSpPr>
              <a:spLocks noChangeAspect="1"/>
            </p:cNvSpPr>
            <p:nvPr/>
          </p:nvSpPr>
          <p:spPr bwMode="auto">
            <a:xfrm>
              <a:off x="8333519" y="2490552"/>
              <a:ext cx="120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rgbClr val="49DAFF"/>
            </a:solidFill>
            <a:ln w="3175">
              <a:solidFill>
                <a:srgbClr val="49DA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5172080" y="1321483"/>
            <a:ext cx="1635590" cy="2632899"/>
            <a:chOff x="8085527" y="2367556"/>
            <a:chExt cx="368989" cy="593982"/>
          </a:xfrm>
        </p:grpSpPr>
        <p:sp>
          <p:nvSpPr>
            <p:cNvPr id="28" name="Freeform 530"/>
            <p:cNvSpPr>
              <a:spLocks noChangeAspect="1"/>
            </p:cNvSpPr>
            <p:nvPr/>
          </p:nvSpPr>
          <p:spPr bwMode="auto">
            <a:xfrm>
              <a:off x="8085527" y="2367556"/>
              <a:ext cx="368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531"/>
            <p:cNvSpPr>
              <a:spLocks noChangeAspect="1" noChangeArrowheads="1"/>
            </p:cNvSpPr>
            <p:nvPr/>
          </p:nvSpPr>
          <p:spPr bwMode="auto">
            <a:xfrm>
              <a:off x="8210523" y="2845542"/>
              <a:ext cx="115996" cy="115996"/>
            </a:xfrm>
            <a:prstGeom prst="ellipse">
              <a:avLst/>
            </a:prstGeom>
            <a:solidFill>
              <a:schemeClr val="accent3"/>
            </a:solidFill>
            <a:ln w="3175"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32"/>
            <p:cNvSpPr>
              <a:spLocks noChangeAspect="1"/>
            </p:cNvSpPr>
            <p:nvPr/>
          </p:nvSpPr>
          <p:spPr bwMode="auto">
            <a:xfrm>
              <a:off x="8208523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33"/>
            <p:cNvSpPr>
              <a:spLocks noChangeAspect="1"/>
            </p:cNvSpPr>
            <p:nvPr/>
          </p:nvSpPr>
          <p:spPr bwMode="auto">
            <a:xfrm>
              <a:off x="8333519" y="2490552"/>
              <a:ext cx="120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 w="3175"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456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8905" indent="-116839">
              <a:lnSpc>
                <a:spcPct val="100000"/>
              </a:lnSpc>
              <a:spcBef>
                <a:spcPts val="730"/>
              </a:spcBef>
              <a:buClr>
                <a:srgbClr val="282828"/>
              </a:buClr>
              <a:buSzPct val="60000"/>
              <a:buFont typeface="Arial"/>
              <a:buChar char="•"/>
              <a:tabLst>
                <a:tab pos="129539" algn="l"/>
              </a:tabLst>
            </a:pPr>
            <a:r>
              <a:rPr spc="5" dirty="0"/>
              <a:t>Resources</a:t>
            </a:r>
          </a:p>
          <a:p>
            <a:pPr marL="243840" marR="5080" lvl="1" indent="-111760">
              <a:lnSpc>
                <a:spcPts val="1820"/>
              </a:lnSpc>
              <a:spcBef>
                <a:spcPts val="650"/>
              </a:spcBef>
              <a:buClr>
                <a:srgbClr val="282828"/>
              </a:buClr>
              <a:buSzPct val="59375"/>
              <a:buChar char="•"/>
              <a:tabLst>
                <a:tab pos="244475" algn="l"/>
              </a:tabLst>
            </a:pPr>
            <a:r>
              <a:rPr sz="1600" u="sng" spc="2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Overview </a:t>
            </a:r>
            <a:r>
              <a:rPr sz="1600" u="sng" spc="4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of </a:t>
            </a:r>
            <a:r>
              <a:rPr sz="1600" u="sng" spc="2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the </a:t>
            </a:r>
            <a:r>
              <a:rPr sz="1600" u="sng" spc="6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2002 </a:t>
            </a:r>
            <a:r>
              <a:rPr sz="1600" u="sng" spc="-3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IAB </a:t>
            </a:r>
            <a:r>
              <a:rPr sz="1600" u="sng" spc="3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Network  </a:t>
            </a:r>
            <a:r>
              <a:rPr sz="1600" u="sng" spc="2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Management</a:t>
            </a:r>
            <a:r>
              <a:rPr sz="1600" u="sng" spc="1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600" u="sng" spc="2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2"/>
              </a:rPr>
              <a:t>Workshop</a:t>
            </a:r>
            <a:endParaRPr sz="1600">
              <a:latin typeface="Arial"/>
              <a:cs typeface="Arial"/>
            </a:endParaRPr>
          </a:p>
          <a:p>
            <a:pPr marL="243840" marR="322580" lvl="1" indent="-111760">
              <a:lnSpc>
                <a:spcPts val="1820"/>
              </a:lnSpc>
              <a:spcBef>
                <a:spcPts val="610"/>
              </a:spcBef>
              <a:buClr>
                <a:srgbClr val="282828"/>
              </a:buClr>
              <a:buSzPct val="59375"/>
              <a:buChar char="•"/>
              <a:tabLst>
                <a:tab pos="244475" algn="l"/>
              </a:tabLst>
            </a:pPr>
            <a:r>
              <a:rPr sz="1600" u="sng" spc="3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3"/>
              </a:rPr>
              <a:t>Network </a:t>
            </a:r>
            <a:r>
              <a:rPr sz="1600" u="sng" spc="1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3"/>
              </a:rPr>
              <a:t>Configuration </a:t>
            </a:r>
            <a:r>
              <a:rPr sz="1600" u="sng" spc="2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3"/>
              </a:rPr>
              <a:t>Protocol  </a:t>
            </a:r>
            <a:r>
              <a:rPr sz="1600" u="sng" spc="-3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3"/>
              </a:rPr>
              <a:t>(NETCONF)</a:t>
            </a:r>
            <a:endParaRPr sz="1600">
              <a:latin typeface="Arial"/>
              <a:cs typeface="Arial"/>
            </a:endParaRPr>
          </a:p>
          <a:p>
            <a:pPr marL="243840" marR="506730" lvl="1" indent="-111760">
              <a:lnSpc>
                <a:spcPts val="1820"/>
              </a:lnSpc>
              <a:spcBef>
                <a:spcPts val="605"/>
              </a:spcBef>
              <a:buClr>
                <a:srgbClr val="282828"/>
              </a:buClr>
              <a:buSzPct val="59375"/>
              <a:buChar char="•"/>
              <a:tabLst>
                <a:tab pos="244475" algn="l"/>
              </a:tabLst>
            </a:pPr>
            <a:r>
              <a:rPr sz="1600" u="sng" spc="-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4"/>
              </a:rPr>
              <a:t>The </a:t>
            </a:r>
            <a:r>
              <a:rPr sz="1600" u="sng" spc="-3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4"/>
              </a:rPr>
              <a:t>YANG </a:t>
            </a:r>
            <a:r>
              <a:rPr sz="1600" u="sng" spc="5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4"/>
              </a:rPr>
              <a:t>1.1 </a:t>
            </a:r>
            <a:r>
              <a:rPr sz="1600" u="sng" spc="-1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4"/>
              </a:rPr>
              <a:t>Data </a:t>
            </a:r>
            <a:r>
              <a:rPr sz="1600" u="sng" spc="2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4"/>
              </a:rPr>
              <a:t>Modeling  </a:t>
            </a:r>
            <a:r>
              <a:rPr sz="1600" u="sng" spc="1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4"/>
              </a:rPr>
              <a:t>Language</a:t>
            </a:r>
            <a:endParaRPr sz="1600">
              <a:latin typeface="Arial"/>
              <a:cs typeface="Arial"/>
            </a:endParaRPr>
          </a:p>
          <a:p>
            <a:pPr marL="243840" lvl="1" indent="-111760">
              <a:lnSpc>
                <a:spcPct val="100000"/>
              </a:lnSpc>
              <a:spcBef>
                <a:spcPts val="465"/>
              </a:spcBef>
              <a:buClr>
                <a:srgbClr val="282828"/>
              </a:buClr>
              <a:buSzPct val="59375"/>
              <a:buChar char="•"/>
              <a:tabLst>
                <a:tab pos="244475" algn="l"/>
              </a:tabLst>
            </a:pPr>
            <a:r>
              <a:rPr sz="1600" u="sng" spc="-6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5"/>
              </a:rPr>
              <a:t>RESTCONF</a:t>
            </a:r>
            <a:r>
              <a:rPr sz="1600" u="sng" spc="2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5"/>
              </a:rPr>
              <a:t> Protocol</a:t>
            </a:r>
            <a:endParaRPr sz="1600">
              <a:latin typeface="Arial"/>
              <a:cs typeface="Arial"/>
            </a:endParaRPr>
          </a:p>
          <a:p>
            <a:pPr marL="243840" lvl="1" indent="-111760">
              <a:lnSpc>
                <a:spcPct val="100000"/>
              </a:lnSpc>
              <a:spcBef>
                <a:spcPts val="505"/>
              </a:spcBef>
              <a:buClr>
                <a:srgbClr val="282828"/>
              </a:buClr>
              <a:buSzPct val="59375"/>
              <a:buChar char="•"/>
              <a:tabLst>
                <a:tab pos="244475" algn="l"/>
              </a:tabLst>
            </a:pPr>
            <a:r>
              <a:rPr sz="1600" u="sng" spc="-3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6"/>
              </a:rPr>
              <a:t>YANG </a:t>
            </a:r>
            <a:r>
              <a:rPr sz="1600" u="sng" spc="2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6"/>
              </a:rPr>
              <a:t>Development </a:t>
            </a:r>
            <a:r>
              <a:rPr sz="1600" u="sng" spc="-1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6"/>
              </a:rPr>
              <a:t>Kit</a:t>
            </a:r>
            <a:r>
              <a:rPr sz="1600" u="sng" spc="7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600" u="sng" spc="-3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6"/>
              </a:rPr>
              <a:t>(YDK)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29235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What </a:t>
            </a:r>
            <a:r>
              <a:rPr spc="85" dirty="0"/>
              <a:t>do do</a:t>
            </a:r>
            <a:r>
              <a:rPr spc="15" dirty="0"/>
              <a:t> </a:t>
            </a:r>
            <a:r>
              <a:rPr spc="40" dirty="0"/>
              <a:t>next?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8905" indent="-116839">
              <a:lnSpc>
                <a:spcPct val="100000"/>
              </a:lnSpc>
              <a:spcBef>
                <a:spcPts val="645"/>
              </a:spcBef>
              <a:buSzPct val="59375"/>
              <a:buChar char="•"/>
              <a:tabLst>
                <a:tab pos="129539" algn="l"/>
              </a:tabLst>
            </a:pPr>
            <a:r>
              <a:rPr spc="10" dirty="0"/>
              <a:t>DevNet Learning</a:t>
            </a:r>
            <a:r>
              <a:rPr spc="45" dirty="0"/>
              <a:t> </a:t>
            </a:r>
            <a:r>
              <a:rPr spc="5" dirty="0"/>
              <a:t>Labs</a:t>
            </a:r>
          </a:p>
          <a:p>
            <a:pPr marL="243840" marR="5080" lvl="1" indent="-111760">
              <a:lnSpc>
                <a:spcPts val="1710"/>
              </a:lnSpc>
              <a:spcBef>
                <a:spcPts val="640"/>
              </a:spcBef>
              <a:buClr>
                <a:srgbClr val="282828"/>
              </a:buClr>
              <a:buSzPct val="60000"/>
              <a:buChar char="•"/>
              <a:tabLst>
                <a:tab pos="244475" algn="l"/>
              </a:tabLst>
            </a:pPr>
            <a:r>
              <a:rPr sz="1500" u="sng" spc="2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7"/>
              </a:rPr>
              <a:t>Introduction </a:t>
            </a:r>
            <a:r>
              <a:rPr sz="1500" u="sng" spc="4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7"/>
              </a:rPr>
              <a:t>to </a:t>
            </a:r>
            <a:r>
              <a:rPr sz="1500" u="sng" spc="1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7"/>
              </a:rPr>
              <a:t>Device </a:t>
            </a:r>
            <a:r>
              <a:rPr sz="1500" u="sng" spc="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7"/>
              </a:rPr>
              <a:t>Level </a:t>
            </a:r>
            <a:r>
              <a:rPr sz="1500" u="sng" spc="1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7"/>
              </a:rPr>
              <a:t>Interfaces </a:t>
            </a:r>
            <a:r>
              <a:rPr sz="1500" u="sng" spc="31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7"/>
              </a:rPr>
              <a:t>-  </a:t>
            </a:r>
            <a:r>
              <a:rPr sz="1500" u="sng" spc="-2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7"/>
              </a:rPr>
              <a:t>NETCONF/YANG</a:t>
            </a:r>
            <a:endParaRPr sz="1500" dirty="0">
              <a:latin typeface="Arial"/>
              <a:cs typeface="Arial"/>
            </a:endParaRPr>
          </a:p>
          <a:p>
            <a:pPr marL="243840" lvl="1" indent="-111760">
              <a:lnSpc>
                <a:spcPct val="100000"/>
              </a:lnSpc>
              <a:spcBef>
                <a:spcPts val="465"/>
              </a:spcBef>
              <a:buClr>
                <a:srgbClr val="282828"/>
              </a:buClr>
              <a:buSzPct val="60000"/>
              <a:buChar char="•"/>
              <a:tabLst>
                <a:tab pos="244475" algn="l"/>
              </a:tabLst>
            </a:pPr>
            <a:r>
              <a:rPr sz="1500" u="sng" spc="-2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8"/>
              </a:rPr>
              <a:t>NETCONF/YANG </a:t>
            </a:r>
            <a:r>
              <a:rPr sz="1500" u="sng" spc="2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8"/>
              </a:rPr>
              <a:t>on</a:t>
            </a:r>
            <a:r>
              <a:rPr sz="1500" u="sng" spc="1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8"/>
              </a:rPr>
              <a:t> Nexus</a:t>
            </a:r>
            <a:endParaRPr sz="1500" dirty="0">
              <a:latin typeface="Arial"/>
              <a:cs typeface="Arial"/>
            </a:endParaRPr>
          </a:p>
          <a:p>
            <a:pPr marL="243840" marR="13335" lvl="1" indent="-111760">
              <a:lnSpc>
                <a:spcPts val="1710"/>
              </a:lnSpc>
              <a:spcBef>
                <a:spcPts val="645"/>
              </a:spcBef>
              <a:buClr>
                <a:srgbClr val="282828"/>
              </a:buClr>
              <a:buSzPct val="60000"/>
              <a:buChar char="•"/>
              <a:tabLst>
                <a:tab pos="244475" algn="l"/>
              </a:tabLst>
            </a:pPr>
            <a:r>
              <a:rPr sz="1500" u="sng" spc="1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9"/>
              </a:rPr>
              <a:t>Home </a:t>
            </a:r>
            <a:r>
              <a:rPr sz="1500" u="sng" spc="1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9"/>
              </a:rPr>
              <a:t>Lab: </a:t>
            </a:r>
            <a:r>
              <a:rPr sz="1500" u="sng" spc="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9"/>
              </a:rPr>
              <a:t>Using </a:t>
            </a:r>
            <a:r>
              <a:rPr sz="1500" u="sng" spc="-2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9"/>
              </a:rPr>
              <a:t>NETCONF/YANG </a:t>
            </a:r>
            <a:r>
              <a:rPr sz="1500" u="sng" spc="3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9"/>
              </a:rPr>
              <a:t>from  </a:t>
            </a:r>
            <a:r>
              <a:rPr sz="1500" u="sng" spc="1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9"/>
              </a:rPr>
              <a:t>your </a:t>
            </a:r>
            <a:r>
              <a:rPr sz="1500" u="sng" spc="2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9"/>
              </a:rPr>
              <a:t>Desktop</a:t>
            </a:r>
            <a:r>
              <a:rPr sz="1500" u="sng" spc="4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1500" u="sng" spc="-2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9"/>
              </a:rPr>
              <a:t>OS</a:t>
            </a:r>
            <a:endParaRPr sz="1500" dirty="0">
              <a:latin typeface="Arial"/>
              <a:cs typeface="Arial"/>
            </a:endParaRPr>
          </a:p>
          <a:p>
            <a:pPr marL="128905" indent="-116839">
              <a:lnSpc>
                <a:spcPct val="100000"/>
              </a:lnSpc>
              <a:spcBef>
                <a:spcPts val="960"/>
              </a:spcBef>
              <a:buSzPct val="59375"/>
              <a:buChar char="•"/>
              <a:tabLst>
                <a:tab pos="129539" algn="l"/>
              </a:tabLst>
            </a:pPr>
            <a:r>
              <a:rPr spc="10" dirty="0"/>
              <a:t>Blogs and</a:t>
            </a:r>
            <a:r>
              <a:rPr spc="45" dirty="0"/>
              <a:t> </a:t>
            </a:r>
            <a:r>
              <a:rPr spc="10" dirty="0"/>
              <a:t>Videos</a:t>
            </a:r>
          </a:p>
          <a:p>
            <a:pPr marL="243840" marR="554355" lvl="1" indent="-111760">
              <a:lnSpc>
                <a:spcPts val="1710"/>
              </a:lnSpc>
              <a:spcBef>
                <a:spcPts val="640"/>
              </a:spcBef>
              <a:buClr>
                <a:srgbClr val="282828"/>
              </a:buClr>
              <a:buSzPct val="60000"/>
              <a:buChar char="•"/>
              <a:tabLst>
                <a:tab pos="244475" algn="l"/>
              </a:tabLst>
            </a:pPr>
            <a:r>
              <a:rPr sz="1500" u="sng" spc="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10"/>
              </a:rPr>
              <a:t>Using </a:t>
            </a:r>
            <a:r>
              <a:rPr sz="1500" u="sng" spc="-2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10"/>
              </a:rPr>
              <a:t>CLI </a:t>
            </a:r>
            <a:r>
              <a:rPr sz="1500" u="sng" spc="-1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10"/>
              </a:rPr>
              <a:t>as </a:t>
            </a:r>
            <a:r>
              <a:rPr sz="1500" u="sng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10"/>
              </a:rPr>
              <a:t>Training </a:t>
            </a:r>
            <a:r>
              <a:rPr sz="1500" u="sng" spc="1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10"/>
              </a:rPr>
              <a:t>Wheels </a:t>
            </a:r>
            <a:r>
              <a:rPr sz="1500" u="sng" spc="3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10"/>
              </a:rPr>
              <a:t>with  </a:t>
            </a:r>
            <a:r>
              <a:rPr sz="1500" u="sng" spc="-2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10"/>
              </a:rPr>
              <a:t>NETCONF/YANG</a:t>
            </a:r>
            <a:endParaRPr sz="1500" dirty="0">
              <a:latin typeface="Arial"/>
              <a:cs typeface="Arial"/>
            </a:endParaRPr>
          </a:p>
          <a:p>
            <a:pPr marL="243840" marR="316230" lvl="1" indent="-111760">
              <a:lnSpc>
                <a:spcPts val="1710"/>
              </a:lnSpc>
              <a:spcBef>
                <a:spcPts val="600"/>
              </a:spcBef>
              <a:buClr>
                <a:srgbClr val="282828"/>
              </a:buClr>
              <a:buSzPct val="60000"/>
              <a:buChar char="•"/>
              <a:tabLst>
                <a:tab pos="244475" algn="l"/>
              </a:tabLst>
            </a:pPr>
            <a:r>
              <a:rPr sz="1500" u="sng" spc="1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11"/>
              </a:rPr>
              <a:t>Simplifying </a:t>
            </a:r>
            <a:r>
              <a:rPr sz="1500" u="sng" spc="3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11"/>
              </a:rPr>
              <a:t>Network </a:t>
            </a:r>
            <a:r>
              <a:rPr sz="1500" u="sng" spc="1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11"/>
              </a:rPr>
              <a:t>Programmability  </a:t>
            </a:r>
            <a:r>
              <a:rPr sz="1500" u="sng" spc="3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11"/>
              </a:rPr>
              <a:t>with Model </a:t>
            </a:r>
            <a:r>
              <a:rPr sz="1500" u="sng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11"/>
              </a:rPr>
              <a:t>Driven</a:t>
            </a:r>
            <a:r>
              <a:rPr sz="1500" u="sng" spc="3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11"/>
              </a:rPr>
              <a:t> </a:t>
            </a:r>
            <a:r>
              <a:rPr sz="1500" u="sng" spc="-2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11"/>
              </a:rPr>
              <a:t>APIs</a:t>
            </a:r>
            <a:endParaRPr sz="1500" dirty="0">
              <a:latin typeface="Arial"/>
              <a:cs typeface="Arial"/>
            </a:endParaRPr>
          </a:p>
          <a:p>
            <a:pPr marL="243840" lvl="1" indent="-111760">
              <a:lnSpc>
                <a:spcPct val="100000"/>
              </a:lnSpc>
              <a:spcBef>
                <a:spcPts val="470"/>
              </a:spcBef>
              <a:buClr>
                <a:srgbClr val="282828"/>
              </a:buClr>
              <a:buSzPct val="60000"/>
              <a:buChar char="•"/>
              <a:tabLst>
                <a:tab pos="244475" algn="l"/>
              </a:tabLst>
            </a:pPr>
            <a:r>
              <a:rPr sz="1500" u="sng" spc="3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12"/>
              </a:rPr>
              <a:t>Network </a:t>
            </a:r>
            <a:r>
              <a:rPr sz="1500" u="sng" spc="1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12"/>
              </a:rPr>
              <a:t>Device </a:t>
            </a:r>
            <a:r>
              <a:rPr sz="1500" u="sng" spc="-25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12"/>
              </a:rPr>
              <a:t>APIs </a:t>
            </a:r>
            <a:r>
              <a:rPr sz="1500" u="sng" spc="1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12"/>
              </a:rPr>
              <a:t>Video</a:t>
            </a:r>
            <a:r>
              <a:rPr sz="1500" u="sng" spc="8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12"/>
              </a:rPr>
              <a:t> </a:t>
            </a:r>
            <a:r>
              <a:rPr sz="1500" u="sng" spc="10" dirty="0">
                <a:solidFill>
                  <a:srgbClr val="00BBEB"/>
                </a:solidFill>
                <a:uFill>
                  <a:solidFill>
                    <a:srgbClr val="00BBEB"/>
                  </a:solidFill>
                </a:uFill>
                <a:latin typeface="Arial"/>
                <a:cs typeface="Arial"/>
                <a:hlinkClick r:id="rId12"/>
              </a:rPr>
              <a:t>Lessons</a:t>
            </a:r>
            <a:endParaRPr sz="1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4693178"/>
      </p:ext>
    </p:extLst>
  </p:cSld>
  <p:clrMapOvr>
    <a:masterClrMapping/>
  </p:clrMapOvr>
  <p:transition spd="med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xfrm>
            <a:off x="523939" y="920245"/>
            <a:ext cx="3495040" cy="339837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8905" indent="-116839">
              <a:lnSpc>
                <a:spcPct val="100000"/>
              </a:lnSpc>
              <a:spcBef>
                <a:spcPts val="730"/>
              </a:spcBef>
              <a:buClr>
                <a:srgbClr val="282828"/>
              </a:buClr>
              <a:buSzPct val="60000"/>
              <a:buFont typeface="Arial"/>
              <a:buChar char="•"/>
              <a:tabLst>
                <a:tab pos="129539" algn="l"/>
              </a:tabLst>
            </a:pPr>
            <a:r>
              <a:rPr lang="en-IN" sz="1600" dirty="0"/>
              <a:t>BRKDEV-1368 by Hank Preston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924" y="139687"/>
            <a:ext cx="29235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0" dirty="0"/>
              <a:t>References</a:t>
            </a:r>
            <a:endParaRPr spc="40" dirty="0"/>
          </a:p>
        </p:txBody>
      </p:sp>
    </p:spTree>
    <p:extLst>
      <p:ext uri="{BB962C8B-B14F-4D97-AF65-F5344CB8AC3E}">
        <p14:creationId xmlns:p14="http://schemas.microsoft.com/office/powerpoint/2010/main" val="872341272"/>
      </p:ext>
    </p:extLst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iscoDefault2019_new">
  <a:themeElements>
    <a:clrScheme name="Cisco Core Palette_2019_default">
      <a:dk1>
        <a:srgbClr val="282828"/>
      </a:dk1>
      <a:lt1>
        <a:srgbClr val="0D274D"/>
      </a:lt1>
      <a:dk2>
        <a:srgbClr val="1E4471"/>
      </a:dk2>
      <a:lt2>
        <a:srgbClr val="FFFFFF"/>
      </a:lt2>
      <a:accent1>
        <a:srgbClr val="00BCEB"/>
      </a:accent1>
      <a:accent2>
        <a:srgbClr val="6EBE4A"/>
      </a:accent2>
      <a:accent3>
        <a:srgbClr val="1E4471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1E4471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Default2019_new" id="{325E6F76-2B22-A842-B9A8-4C6F1423CB13}" vid="{64B0626C-346C-AF4E-B059-C7C9374ACC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2AF9C7CA45204DB0AD48EBAC72949F" ma:contentTypeVersion="8" ma:contentTypeDescription="Create a new document." ma:contentTypeScope="" ma:versionID="b9bb51236dfa94c155672ab4f61b7601">
  <xsd:schema xmlns:xsd="http://www.w3.org/2001/XMLSchema" xmlns:xs="http://www.w3.org/2001/XMLSchema" xmlns:p="http://schemas.microsoft.com/office/2006/metadata/properties" xmlns:ns2="46bca39e-3b0c-4483-a693-2ef44df71302" targetNamespace="http://schemas.microsoft.com/office/2006/metadata/properties" ma:root="true" ma:fieldsID="1fb7ee4cab445350a2ea75914ef40792" ns2:_="">
    <xsd:import namespace="46bca39e-3b0c-4483-a693-2ef44df713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bca39e-3b0c-4483-a693-2ef44df713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91397B-9371-427B-819E-949CD0C68180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elements/1.1/"/>
    <ds:schemaRef ds:uri="46bca39e-3b0c-4483-a693-2ef44df71302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7194D07-BEEE-4B84-B460-410E05F8B3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bca39e-3b0c-4483-a693-2ef44df713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B1A65-FEBB-4F00-9520-7C6CCA40F6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7163</Words>
  <Application>Microsoft Macintosh PowerPoint</Application>
  <PresentationFormat>On-screen Show (16:9)</PresentationFormat>
  <Paragraphs>1046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3" baseType="lpstr">
      <vt:lpstr>Arial</vt:lpstr>
      <vt:lpstr>Calibri</vt:lpstr>
      <vt:lpstr>Carlito</vt:lpstr>
      <vt:lpstr>Ciscolight</vt:lpstr>
      <vt:lpstr>CiscoSansTT</vt:lpstr>
      <vt:lpstr>CiscoSansTT ExtraLight</vt:lpstr>
      <vt:lpstr>Courier New</vt:lpstr>
      <vt:lpstr>Times New Roman</vt:lpstr>
      <vt:lpstr>CiscoDefault2019_new</vt:lpstr>
      <vt:lpstr>Introduction to Model Driven  Programmability</vt:lpstr>
      <vt:lpstr>Agenda</vt:lpstr>
      <vt:lpstr>The Road to Model Driven Programmability</vt:lpstr>
      <vt:lpstr>IDEA?!!! what It would take to Configure 12,000 devices at one GO!!</vt:lpstr>
      <vt:lpstr>Could be SNMP?</vt:lpstr>
      <vt:lpstr>RFC 3535: What is Needed? Group to Decide the Next generation Network Programmability?? </vt:lpstr>
      <vt:lpstr>Model Driven Programmability New Methodology on Network? </vt:lpstr>
      <vt:lpstr>Transport (Protocol) vs Data (Model)</vt:lpstr>
      <vt:lpstr>What is YANG?</vt:lpstr>
      <vt:lpstr>Three Meanings of “YANG”</vt:lpstr>
      <vt:lpstr>YANG Modeling Language</vt:lpstr>
      <vt:lpstr>What is a Data Model?</vt:lpstr>
      <vt:lpstr>What might a YANG Data Model describe?</vt:lpstr>
      <vt:lpstr>Working with YANG  Data Models</vt:lpstr>
      <vt:lpstr>Where do Models Come From?</vt:lpstr>
      <vt:lpstr>What is OpenConfig?</vt:lpstr>
      <vt:lpstr>What is OpenConfig?</vt:lpstr>
      <vt:lpstr>Where to get the Models?</vt:lpstr>
      <vt:lpstr>YANG Data Models</vt:lpstr>
      <vt:lpstr>Working with YANG Models</vt:lpstr>
      <vt:lpstr>Using pyang</vt:lpstr>
      <vt:lpstr>Augmentation and Deviations in YANG</vt:lpstr>
      <vt:lpstr>Actual Device Data Modeled in YANG</vt:lpstr>
      <vt:lpstr>Use NETCONF to Retrieve ietf-interfaces data</vt:lpstr>
      <vt:lpstr>Use NETCONF to Retrieve ietf-interfaces data</vt:lpstr>
      <vt:lpstr>YANG Model Augmentation</vt:lpstr>
      <vt:lpstr>YANG Model Deviations</vt:lpstr>
      <vt:lpstr>YANG Model Deviations</vt:lpstr>
      <vt:lpstr>YANG Summary</vt:lpstr>
      <vt:lpstr>YANG Summary</vt:lpstr>
      <vt:lpstr>Understanding NETCONF</vt:lpstr>
      <vt:lpstr>Introducing the NETCONF Protocol</vt:lpstr>
      <vt:lpstr>NETCONF Protocol Stack</vt:lpstr>
      <vt:lpstr>Transport - SSH</vt:lpstr>
      <vt:lpstr>PowerPoint Presentation</vt:lpstr>
      <vt:lpstr>Messages - Remote Procedure Call (RPC)</vt:lpstr>
      <vt:lpstr>Operations - NETCONF Actions</vt:lpstr>
      <vt:lpstr>Additional Operations</vt:lpstr>
      <vt:lpstr>NETCONF Data Stores</vt:lpstr>
      <vt:lpstr>NETCONF Communications</vt:lpstr>
      <vt:lpstr>NETCONF in Code   with Python</vt:lpstr>
      <vt:lpstr>NETCONF and Python: ncclient</vt:lpstr>
      <vt:lpstr>Saying &lt;hello&gt; with Python and ncclient</vt:lpstr>
      <vt:lpstr>Understanding the Capabilities List</vt:lpstr>
      <vt:lpstr>Understanding the Capabilities List</vt:lpstr>
      <vt:lpstr>Automate Network   with NETCONF</vt:lpstr>
      <vt:lpstr>Getting Interface Details with XML Filter</vt:lpstr>
      <vt:lpstr>Getting Interface Details with XML Filter</vt:lpstr>
      <vt:lpstr>Getting Interface Details with XML Filter</vt:lpstr>
      <vt:lpstr>Getting Interface Details</vt:lpstr>
      <vt:lpstr>Getting Interface Details with XPath</vt:lpstr>
      <vt:lpstr>Configuring Interface Details</vt:lpstr>
      <vt:lpstr>Configuring Interface Details</vt:lpstr>
      <vt:lpstr>Configuring Interface Details</vt:lpstr>
      <vt:lpstr>Configuring Interface Details</vt:lpstr>
      <vt:lpstr>Saving Running Configuration with ncclient</vt:lpstr>
      <vt:lpstr>Saving Running Configuration with ncclient</vt:lpstr>
      <vt:lpstr>NETCONF Summary</vt:lpstr>
      <vt:lpstr>NETCONF Summary</vt:lpstr>
      <vt:lpstr>Understanding  RESTCONF</vt:lpstr>
      <vt:lpstr>RESTCONF Details</vt:lpstr>
      <vt:lpstr>What about NETCONF?</vt:lpstr>
      <vt:lpstr>RESTCONF Protocol Stack &amp; Transport</vt:lpstr>
      <vt:lpstr>Operations - HTTP CRUD</vt:lpstr>
      <vt:lpstr>Content - XML or JSON</vt:lpstr>
      <vt:lpstr>Constructing RESTCONF URIs for Data  Resources</vt:lpstr>
      <vt:lpstr>URL Creation Review</vt:lpstr>
      <vt:lpstr>Using RESTCONF   with Postman</vt:lpstr>
      <vt:lpstr>Postman: Powerful but Simple REST API Client</vt:lpstr>
      <vt:lpstr>Setup Environment for RESTCONF</vt:lpstr>
      <vt:lpstr>Step 1: Get YANG Modules List via RESTCONF</vt:lpstr>
      <vt:lpstr>Step 1: Get YANG Modules List via RESTCONF</vt:lpstr>
      <vt:lpstr>Understanding the YANG Modules List</vt:lpstr>
      <vt:lpstr>Automate Network  with RESTCONF</vt:lpstr>
      <vt:lpstr>Getting Interface Details</vt:lpstr>
      <vt:lpstr>Configuring Interface Details</vt:lpstr>
      <vt:lpstr>Configuring Interface Details - Verification</vt:lpstr>
      <vt:lpstr>Save Running Configuration to Startup RPC  Operation</vt:lpstr>
      <vt:lpstr>RESTCONF with  Python</vt:lpstr>
      <vt:lpstr>Python Libraries for RESTCONF</vt:lpstr>
      <vt:lpstr>RESTCONF and HTTPS/SSL</vt:lpstr>
      <vt:lpstr>Self-Signed SSL Certificates are Common</vt:lpstr>
      <vt:lpstr>“Accepting” Self-Signed Certificates with Python  Requests</vt:lpstr>
      <vt:lpstr>“Accepting” Self-Signed Certificates with Python  Requests</vt:lpstr>
      <vt:lpstr>Disabling Insecure SSL Warnings from urllib</vt:lpstr>
      <vt:lpstr>RESTCONF in Python</vt:lpstr>
      <vt:lpstr>Is RESTCONF a REST API?</vt:lpstr>
      <vt:lpstr>Richardson Maturity Model for REST</vt:lpstr>
      <vt:lpstr>RESTCONF Summary</vt:lpstr>
      <vt:lpstr>Review</vt:lpstr>
      <vt:lpstr>DEMO</vt:lpstr>
      <vt:lpstr>Questions?</vt:lpstr>
      <vt:lpstr>What do do next?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Model Driven  Programmability</dc:title>
  <dc:creator>Srivatsa M B (srmb)</dc:creator>
  <cp:lastModifiedBy>Pradeep Vaka (pvaka)</cp:lastModifiedBy>
  <cp:revision>3</cp:revision>
  <dcterms:created xsi:type="dcterms:W3CDTF">2020-05-28T03:31:35Z</dcterms:created>
  <dcterms:modified xsi:type="dcterms:W3CDTF">2020-10-25T23:37:57Z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0x010100C22AF9C7CA45204DB0AD48EBAC72949F</vt:lpwstr>
  </property>
</Properties>
</file>